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84" r:id="rId14"/>
    <p:sldId id="2573" r:id="rId15"/>
    <p:sldId id="2574" r:id="rId16"/>
    <p:sldId id="2575" r:id="rId17"/>
    <p:sldId id="2576" r:id="rId18"/>
    <p:sldId id="2577" r:id="rId19"/>
    <p:sldId id="2578" r:id="rId20"/>
    <p:sldId id="2579" r:id="rId21"/>
    <p:sldId id="2580" r:id="rId22"/>
    <p:sldId id="2581" r:id="rId23"/>
    <p:sldId id="2582" r:id="rId24"/>
    <p:sldId id="25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Agents in the Data Pipeline: Transforming Data Operations From Ingestion to Insight" id="{B635713B-8088-4AD6-8582-EF61AFD18FA3}">
          <p14:sldIdLst>
            <p14:sldId id="2561"/>
            <p14:sldId id="2562"/>
          </p14:sldIdLst>
        </p14:section>
        <p14:section name="Foundations of Data Pipelines" id="{075A253E-ECBA-4AD6-BBD2-6CCE585C4FC8}">
          <p14:sldIdLst>
            <p14:sldId id="2563"/>
            <p14:sldId id="2564"/>
            <p14:sldId id="2565"/>
            <p14:sldId id="2566"/>
          </p14:sldIdLst>
        </p14:section>
        <p14:section name="Role of AI Agents in Data Pipelines" id="{7C592D9F-7E4F-4D08-912D-7359F42E048C}">
          <p14:sldIdLst>
            <p14:sldId id="2567"/>
            <p14:sldId id="2568"/>
            <p14:sldId id="2569"/>
            <p14:sldId id="2570"/>
          </p14:sldIdLst>
        </p14:section>
        <p14:section name="AI-Driven Automation Across the Pipeline" id="{502827E0-8AB1-4FF0-B2E3-B66026089682}">
          <p14:sldIdLst>
            <p14:sldId id="2571"/>
            <p14:sldId id="2572"/>
            <p14:sldId id="2584"/>
            <p14:sldId id="2573"/>
            <p14:sldId id="2574"/>
          </p14:sldIdLst>
        </p14:section>
        <p14:section name="Case Studies and Real-World Applications" id="{53405461-3533-4205-8F1B-D82BECA4A993}">
          <p14:sldIdLst>
            <p14:sldId id="2575"/>
            <p14:sldId id="2576"/>
            <p14:sldId id="2577"/>
            <p14:sldId id="2578"/>
          </p14:sldIdLst>
        </p14:section>
        <p14:section name="Future Trends and Ethical Considerations" id="{8C2940AF-5A44-442F-B2CE-D83DA731C8C5}">
          <p14:sldIdLst>
            <p14:sldId id="2579"/>
            <p14:sldId id="2580"/>
            <p14:sldId id="2581"/>
            <p14:sldId id="2582"/>
          </p14:sldIdLst>
        </p14:section>
        <p14:section name="Conclusion" id="{45837429-AAFF-41FD-B500-EBBCB3270C26}">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0" autoAdjust="0"/>
    <p:restoredTop sz="94660"/>
  </p:normalViewPr>
  <p:slideViewPr>
    <p:cSldViewPr snapToGrid="0">
      <p:cViewPr varScale="1">
        <p:scale>
          <a:sx n="97" d="100"/>
          <a:sy n="97" d="100"/>
        </p:scale>
        <p:origin x="852" y="3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EEDA62-9516-441B-8889-707ACCB89907}"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D7BAA1B2-ECF0-452A-910B-683020B056AA}">
      <dgm:prSet/>
      <dgm:spPr/>
      <dgm:t>
        <a:bodyPr/>
        <a:lstStyle/>
        <a:p>
          <a:pPr>
            <a:lnSpc>
              <a:spcPct val="100000"/>
            </a:lnSpc>
            <a:defRPr b="1"/>
          </a:pPr>
          <a:r>
            <a:rPr lang="en-GB"/>
            <a:t>AI Automation in Data Pipelines</a:t>
          </a:r>
          <a:endParaRPr lang="en-US"/>
        </a:p>
      </dgm:t>
    </dgm:pt>
    <dgm:pt modelId="{CA49D58B-2DB3-4758-B5D5-B665E4C98CD8}" type="parTrans" cxnId="{659A7F53-1854-448A-948D-7E216B22A72F}">
      <dgm:prSet/>
      <dgm:spPr/>
      <dgm:t>
        <a:bodyPr/>
        <a:lstStyle/>
        <a:p>
          <a:endParaRPr lang="en-US"/>
        </a:p>
      </dgm:t>
    </dgm:pt>
    <dgm:pt modelId="{39B10C08-67B9-4B42-BFFE-501F9CAAD88F}" type="sibTrans" cxnId="{659A7F53-1854-448A-948D-7E216B22A72F}">
      <dgm:prSet/>
      <dgm:spPr/>
      <dgm:t>
        <a:bodyPr/>
        <a:lstStyle/>
        <a:p>
          <a:pPr>
            <a:lnSpc>
              <a:spcPct val="100000"/>
            </a:lnSpc>
            <a:defRPr b="1"/>
          </a:pPr>
          <a:endParaRPr lang="en-US"/>
        </a:p>
      </dgm:t>
    </dgm:pt>
    <dgm:pt modelId="{F66102AD-F2E8-40B5-8F48-8943F5DC6778}">
      <dgm:prSet/>
      <dgm:spPr/>
      <dgm:t>
        <a:bodyPr/>
        <a:lstStyle/>
        <a:p>
          <a:pPr>
            <a:lnSpc>
              <a:spcPct val="100000"/>
            </a:lnSpc>
          </a:pPr>
          <a:r>
            <a:rPr lang="en-GB"/>
            <a:t>AI agents automate data processes to improve efficiency and speed up data insights.</a:t>
          </a:r>
          <a:endParaRPr lang="en-US"/>
        </a:p>
      </dgm:t>
    </dgm:pt>
    <dgm:pt modelId="{32EAC5A4-45D2-491E-8AC9-7334B9944C70}" type="parTrans" cxnId="{86A3F123-FE1E-41AA-87D1-958D708E0A5E}">
      <dgm:prSet/>
      <dgm:spPr/>
      <dgm:t>
        <a:bodyPr/>
        <a:lstStyle/>
        <a:p>
          <a:endParaRPr lang="en-US"/>
        </a:p>
      </dgm:t>
    </dgm:pt>
    <dgm:pt modelId="{9DE48D2A-0792-4341-BD20-A0D47047808F}" type="sibTrans" cxnId="{86A3F123-FE1E-41AA-87D1-958D708E0A5E}">
      <dgm:prSet/>
      <dgm:spPr/>
      <dgm:t>
        <a:bodyPr/>
        <a:lstStyle/>
        <a:p>
          <a:endParaRPr lang="en-US"/>
        </a:p>
      </dgm:t>
    </dgm:pt>
    <dgm:pt modelId="{18F75807-9B3C-4CAF-831F-024AFC145953}">
      <dgm:prSet/>
      <dgm:spPr/>
      <dgm:t>
        <a:bodyPr/>
        <a:lstStyle/>
        <a:p>
          <a:pPr>
            <a:lnSpc>
              <a:spcPct val="100000"/>
            </a:lnSpc>
            <a:defRPr b="1"/>
          </a:pPr>
          <a:r>
            <a:rPr lang="en-GB"/>
            <a:t>Enhancing Data Quality</a:t>
          </a:r>
          <a:endParaRPr lang="en-US"/>
        </a:p>
      </dgm:t>
    </dgm:pt>
    <dgm:pt modelId="{614D3989-0267-4F87-8139-F4004421CCB1}" type="parTrans" cxnId="{5E19E479-7311-4C44-8305-4F375A66F736}">
      <dgm:prSet/>
      <dgm:spPr/>
      <dgm:t>
        <a:bodyPr/>
        <a:lstStyle/>
        <a:p>
          <a:endParaRPr lang="en-US"/>
        </a:p>
      </dgm:t>
    </dgm:pt>
    <dgm:pt modelId="{DAA6CBDC-54A8-48FA-A650-F7510C2774C9}" type="sibTrans" cxnId="{5E19E479-7311-4C44-8305-4F375A66F736}">
      <dgm:prSet/>
      <dgm:spPr/>
      <dgm:t>
        <a:bodyPr/>
        <a:lstStyle/>
        <a:p>
          <a:pPr>
            <a:lnSpc>
              <a:spcPct val="100000"/>
            </a:lnSpc>
            <a:defRPr b="1"/>
          </a:pPr>
          <a:endParaRPr lang="en-US"/>
        </a:p>
      </dgm:t>
    </dgm:pt>
    <dgm:pt modelId="{DFC82AEF-3F08-4906-BEAC-73E659A99B2A}">
      <dgm:prSet/>
      <dgm:spPr/>
      <dgm:t>
        <a:bodyPr/>
        <a:lstStyle/>
        <a:p>
          <a:pPr>
            <a:lnSpc>
              <a:spcPct val="100000"/>
            </a:lnSpc>
          </a:pPr>
          <a:r>
            <a:rPr lang="en-GB"/>
            <a:t>Automation helps enhance data accuracy and reliability across data operations.</a:t>
          </a:r>
          <a:endParaRPr lang="en-US"/>
        </a:p>
      </dgm:t>
    </dgm:pt>
    <dgm:pt modelId="{BD223C97-6598-4DC4-9AD6-B2A23BC2493B}" type="parTrans" cxnId="{C53C6AA7-0B1E-4402-96BE-63C3298A1CFD}">
      <dgm:prSet/>
      <dgm:spPr/>
      <dgm:t>
        <a:bodyPr/>
        <a:lstStyle/>
        <a:p>
          <a:endParaRPr lang="en-US"/>
        </a:p>
      </dgm:t>
    </dgm:pt>
    <dgm:pt modelId="{869F9741-DA62-40B9-9E4F-E608768C7C3C}" type="sibTrans" cxnId="{C53C6AA7-0B1E-4402-96BE-63C3298A1CFD}">
      <dgm:prSet/>
      <dgm:spPr/>
      <dgm:t>
        <a:bodyPr/>
        <a:lstStyle/>
        <a:p>
          <a:endParaRPr lang="en-US"/>
        </a:p>
      </dgm:t>
    </dgm:pt>
    <dgm:pt modelId="{7B7FF67B-BFEF-4DF1-AF52-774FA8883F0B}">
      <dgm:prSet/>
      <dgm:spPr/>
      <dgm:t>
        <a:bodyPr/>
        <a:lstStyle/>
        <a:p>
          <a:pPr>
            <a:lnSpc>
              <a:spcPct val="100000"/>
            </a:lnSpc>
            <a:defRPr b="1"/>
          </a:pPr>
          <a:r>
            <a:rPr lang="en-GB"/>
            <a:t>Ethical Responsibility and Oversight</a:t>
          </a:r>
          <a:endParaRPr lang="en-US"/>
        </a:p>
      </dgm:t>
    </dgm:pt>
    <dgm:pt modelId="{F6659042-355F-4C25-8C1C-20FC74621CE4}" type="parTrans" cxnId="{325571E5-3524-4291-9D7C-423DB6F55D3F}">
      <dgm:prSet/>
      <dgm:spPr/>
      <dgm:t>
        <a:bodyPr/>
        <a:lstStyle/>
        <a:p>
          <a:endParaRPr lang="en-US"/>
        </a:p>
      </dgm:t>
    </dgm:pt>
    <dgm:pt modelId="{BA59EAF4-C747-435F-95C0-949B27E02EB7}" type="sibTrans" cxnId="{325571E5-3524-4291-9D7C-423DB6F55D3F}">
      <dgm:prSet/>
      <dgm:spPr/>
      <dgm:t>
        <a:bodyPr/>
        <a:lstStyle/>
        <a:p>
          <a:endParaRPr lang="en-US"/>
        </a:p>
      </dgm:t>
    </dgm:pt>
    <dgm:pt modelId="{DC20DC3E-4759-47C8-83CF-40801768AEC4}">
      <dgm:prSet/>
      <dgm:spPr/>
      <dgm:t>
        <a:bodyPr/>
        <a:lstStyle/>
        <a:p>
          <a:pPr>
            <a:lnSpc>
              <a:spcPct val="100000"/>
            </a:lnSpc>
          </a:pPr>
          <a:r>
            <a:rPr lang="en-GB"/>
            <a:t>Balancing innovation with ethics and human oversight is crucial for successful AI deployment.</a:t>
          </a:r>
          <a:endParaRPr lang="en-US"/>
        </a:p>
      </dgm:t>
    </dgm:pt>
    <dgm:pt modelId="{8A71D931-62A7-419E-B31B-8AAB70E7B726}" type="parTrans" cxnId="{76FEDA3B-66C1-46E9-90CD-DB8B59AAFA7F}">
      <dgm:prSet/>
      <dgm:spPr/>
      <dgm:t>
        <a:bodyPr/>
        <a:lstStyle/>
        <a:p>
          <a:endParaRPr lang="en-US"/>
        </a:p>
      </dgm:t>
    </dgm:pt>
    <dgm:pt modelId="{43B7D5EB-DF14-4B86-9F09-A38AD8D7A799}" type="sibTrans" cxnId="{76FEDA3B-66C1-46E9-90CD-DB8B59AAFA7F}">
      <dgm:prSet/>
      <dgm:spPr/>
      <dgm:t>
        <a:bodyPr/>
        <a:lstStyle/>
        <a:p>
          <a:endParaRPr lang="en-US"/>
        </a:p>
      </dgm:t>
    </dgm:pt>
    <dgm:pt modelId="{EDA737A0-0286-439A-A2BD-07D77C17FFE2}" type="pres">
      <dgm:prSet presAssocID="{C8EEDA62-9516-441B-8889-707ACCB89907}" presName="Name0" presStyleCnt="0">
        <dgm:presLayoutVars>
          <dgm:dir/>
          <dgm:resizeHandles val="exact"/>
        </dgm:presLayoutVars>
      </dgm:prSet>
      <dgm:spPr/>
    </dgm:pt>
    <dgm:pt modelId="{FFF72974-11CA-4BF4-901A-E9ECB6A249EE}" type="pres">
      <dgm:prSet presAssocID="{D7BAA1B2-ECF0-452A-910B-683020B056AA}" presName="compNode" presStyleCnt="0"/>
      <dgm:spPr/>
    </dgm:pt>
    <dgm:pt modelId="{48B2079F-307C-46E7-AE20-E69D0EABB6D0}" type="pres">
      <dgm:prSet presAssocID="{D7BAA1B2-ECF0-452A-910B-683020B056AA}" presName="pictRect" presStyleLbl="revTx" presStyleIdx="0" presStyleCnt="6">
        <dgm:presLayoutVars>
          <dgm:chMax val="0"/>
          <dgm:bulletEnabled/>
        </dgm:presLayoutVars>
      </dgm:prSet>
      <dgm:spPr/>
    </dgm:pt>
    <dgm:pt modelId="{FCBEDA4D-253A-449C-A9CF-30F844A33244}" type="pres">
      <dgm:prSet presAssocID="{D7BAA1B2-ECF0-452A-910B-683020B056AA}" presName="textRect" presStyleLbl="revTx" presStyleIdx="1" presStyleCnt="6">
        <dgm:presLayoutVars>
          <dgm:bulletEnabled/>
        </dgm:presLayoutVars>
      </dgm:prSet>
      <dgm:spPr/>
    </dgm:pt>
    <dgm:pt modelId="{F8A656C6-FECD-4CFD-8C07-73B02C65772D}" type="pres">
      <dgm:prSet presAssocID="{39B10C08-67B9-4B42-BFFE-501F9CAAD88F}" presName="sibTrans" presStyleLbl="sibTrans2D1" presStyleIdx="0" presStyleCnt="0"/>
      <dgm:spPr/>
    </dgm:pt>
    <dgm:pt modelId="{087ACDA2-3828-47F5-B38F-03EF32F7E253}" type="pres">
      <dgm:prSet presAssocID="{18F75807-9B3C-4CAF-831F-024AFC145953}" presName="compNode" presStyleCnt="0"/>
      <dgm:spPr/>
    </dgm:pt>
    <dgm:pt modelId="{99661630-05DC-4917-AE90-5238CEDA9AC2}" type="pres">
      <dgm:prSet presAssocID="{18F75807-9B3C-4CAF-831F-024AFC145953}" presName="pictRect" presStyleLbl="revTx" presStyleIdx="2" presStyleCnt="6">
        <dgm:presLayoutVars>
          <dgm:chMax val="0"/>
          <dgm:bulletEnabled/>
        </dgm:presLayoutVars>
      </dgm:prSet>
      <dgm:spPr/>
    </dgm:pt>
    <dgm:pt modelId="{EE6C9236-1DC8-407B-BB0C-09D014503228}" type="pres">
      <dgm:prSet presAssocID="{18F75807-9B3C-4CAF-831F-024AFC145953}" presName="textRect" presStyleLbl="revTx" presStyleIdx="3" presStyleCnt="6">
        <dgm:presLayoutVars>
          <dgm:bulletEnabled/>
        </dgm:presLayoutVars>
      </dgm:prSet>
      <dgm:spPr/>
    </dgm:pt>
    <dgm:pt modelId="{242D2772-FDA9-4208-931D-304C9E663C2F}" type="pres">
      <dgm:prSet presAssocID="{DAA6CBDC-54A8-48FA-A650-F7510C2774C9}" presName="sibTrans" presStyleLbl="sibTrans2D1" presStyleIdx="0" presStyleCnt="0"/>
      <dgm:spPr/>
    </dgm:pt>
    <dgm:pt modelId="{CCF7AFC0-1493-46C9-AD33-498061685308}" type="pres">
      <dgm:prSet presAssocID="{7B7FF67B-BFEF-4DF1-AF52-774FA8883F0B}" presName="compNode" presStyleCnt="0"/>
      <dgm:spPr/>
    </dgm:pt>
    <dgm:pt modelId="{8EF27A52-2BC7-4F7A-8F34-58CB0C405403}" type="pres">
      <dgm:prSet presAssocID="{7B7FF67B-BFEF-4DF1-AF52-774FA8883F0B}" presName="pictRect" presStyleLbl="revTx" presStyleIdx="4" presStyleCnt="6">
        <dgm:presLayoutVars>
          <dgm:chMax val="0"/>
          <dgm:bulletEnabled/>
        </dgm:presLayoutVars>
      </dgm:prSet>
      <dgm:spPr/>
    </dgm:pt>
    <dgm:pt modelId="{3B1CC2FC-BBC8-4B9A-A09D-31C979F8298E}" type="pres">
      <dgm:prSet presAssocID="{7B7FF67B-BFEF-4DF1-AF52-774FA8883F0B}" presName="textRect" presStyleLbl="revTx" presStyleIdx="5" presStyleCnt="6">
        <dgm:presLayoutVars>
          <dgm:bulletEnabled/>
        </dgm:presLayoutVars>
      </dgm:prSet>
      <dgm:spPr/>
    </dgm:pt>
  </dgm:ptLst>
  <dgm:cxnLst>
    <dgm:cxn modelId="{F88F9B04-742B-4493-807F-899247196DB2}" type="presOf" srcId="{C8EEDA62-9516-441B-8889-707ACCB89907}" destId="{EDA737A0-0286-439A-A2BD-07D77C17FFE2}" srcOrd="0" destOrd="0" presId="urn:microsoft.com/office/officeart/2024/3/layout/hArchList1"/>
    <dgm:cxn modelId="{86A3F123-FE1E-41AA-87D1-958D708E0A5E}" srcId="{D7BAA1B2-ECF0-452A-910B-683020B056AA}" destId="{F66102AD-F2E8-40B5-8F48-8943F5DC6778}" srcOrd="0" destOrd="0" parTransId="{32EAC5A4-45D2-491E-8AC9-7334B9944C70}" sibTransId="{9DE48D2A-0792-4341-BD20-A0D47047808F}"/>
    <dgm:cxn modelId="{76FEDA3B-66C1-46E9-90CD-DB8B59AAFA7F}" srcId="{7B7FF67B-BFEF-4DF1-AF52-774FA8883F0B}" destId="{DC20DC3E-4759-47C8-83CF-40801768AEC4}" srcOrd="0" destOrd="0" parTransId="{8A71D931-62A7-419E-B31B-8AAB70E7B726}" sibTransId="{43B7D5EB-DF14-4B86-9F09-A38AD8D7A799}"/>
    <dgm:cxn modelId="{6BE0C551-FF03-4575-A05C-EECD9FE3623A}" type="presOf" srcId="{DFC82AEF-3F08-4906-BEAC-73E659A99B2A}" destId="{EE6C9236-1DC8-407B-BB0C-09D014503228}" srcOrd="0" destOrd="0" presId="urn:microsoft.com/office/officeart/2024/3/layout/hArchList1"/>
    <dgm:cxn modelId="{659A7F53-1854-448A-948D-7E216B22A72F}" srcId="{C8EEDA62-9516-441B-8889-707ACCB89907}" destId="{D7BAA1B2-ECF0-452A-910B-683020B056AA}" srcOrd="0" destOrd="0" parTransId="{CA49D58B-2DB3-4758-B5D5-B665E4C98CD8}" sibTransId="{39B10C08-67B9-4B42-BFFE-501F9CAAD88F}"/>
    <dgm:cxn modelId="{5E19E479-7311-4C44-8305-4F375A66F736}" srcId="{C8EEDA62-9516-441B-8889-707ACCB89907}" destId="{18F75807-9B3C-4CAF-831F-024AFC145953}" srcOrd="1" destOrd="0" parTransId="{614D3989-0267-4F87-8139-F4004421CCB1}" sibTransId="{DAA6CBDC-54A8-48FA-A650-F7510C2774C9}"/>
    <dgm:cxn modelId="{59550D96-2418-4747-B572-FD85C061DBA7}" type="presOf" srcId="{D7BAA1B2-ECF0-452A-910B-683020B056AA}" destId="{48B2079F-307C-46E7-AE20-E69D0EABB6D0}" srcOrd="0" destOrd="0" presId="urn:microsoft.com/office/officeart/2024/3/layout/hArchList1"/>
    <dgm:cxn modelId="{CC79BCA4-DFF5-474A-BAC0-0938C2BD113F}" type="presOf" srcId="{7B7FF67B-BFEF-4DF1-AF52-774FA8883F0B}" destId="{8EF27A52-2BC7-4F7A-8F34-58CB0C405403}" srcOrd="0" destOrd="0" presId="urn:microsoft.com/office/officeart/2024/3/layout/hArchList1"/>
    <dgm:cxn modelId="{C53C6AA7-0B1E-4402-96BE-63C3298A1CFD}" srcId="{18F75807-9B3C-4CAF-831F-024AFC145953}" destId="{DFC82AEF-3F08-4906-BEAC-73E659A99B2A}" srcOrd="0" destOrd="0" parTransId="{BD223C97-6598-4DC4-9AD6-B2A23BC2493B}" sibTransId="{869F9741-DA62-40B9-9E4F-E608768C7C3C}"/>
    <dgm:cxn modelId="{36B0AAB0-A7B2-43D5-BB06-EFE4A850F15C}" type="presOf" srcId="{DC20DC3E-4759-47C8-83CF-40801768AEC4}" destId="{3B1CC2FC-BBC8-4B9A-A09D-31C979F8298E}" srcOrd="0" destOrd="0" presId="urn:microsoft.com/office/officeart/2024/3/layout/hArchList1"/>
    <dgm:cxn modelId="{288056C0-390F-4208-94AE-5254E78578FE}" type="presOf" srcId="{DAA6CBDC-54A8-48FA-A650-F7510C2774C9}" destId="{242D2772-FDA9-4208-931D-304C9E663C2F}" srcOrd="0" destOrd="0" presId="urn:microsoft.com/office/officeart/2024/3/layout/hArchList1"/>
    <dgm:cxn modelId="{36F0E4C6-6774-43B3-8277-0ACC576A2A48}" type="presOf" srcId="{18F75807-9B3C-4CAF-831F-024AFC145953}" destId="{99661630-05DC-4917-AE90-5238CEDA9AC2}" srcOrd="0" destOrd="0" presId="urn:microsoft.com/office/officeart/2024/3/layout/hArchList1"/>
    <dgm:cxn modelId="{272ACEC8-9203-4C3A-AA36-AD0F97AB591F}" type="presOf" srcId="{39B10C08-67B9-4B42-BFFE-501F9CAAD88F}" destId="{F8A656C6-FECD-4CFD-8C07-73B02C65772D}" srcOrd="0" destOrd="0" presId="urn:microsoft.com/office/officeart/2024/3/layout/hArchList1"/>
    <dgm:cxn modelId="{A2DCACCD-62BB-4E4C-AF0D-971E687DD757}" type="presOf" srcId="{F66102AD-F2E8-40B5-8F48-8943F5DC6778}" destId="{FCBEDA4D-253A-449C-A9CF-30F844A33244}" srcOrd="0" destOrd="0" presId="urn:microsoft.com/office/officeart/2024/3/layout/hArchList1"/>
    <dgm:cxn modelId="{325571E5-3524-4291-9D7C-423DB6F55D3F}" srcId="{C8EEDA62-9516-441B-8889-707ACCB89907}" destId="{7B7FF67B-BFEF-4DF1-AF52-774FA8883F0B}" srcOrd="2" destOrd="0" parTransId="{F6659042-355F-4C25-8C1C-20FC74621CE4}" sibTransId="{BA59EAF4-C747-435F-95C0-949B27E02EB7}"/>
    <dgm:cxn modelId="{E5098ACA-8F41-4F78-AD93-B4F3048C5F68}" type="presParOf" srcId="{EDA737A0-0286-439A-A2BD-07D77C17FFE2}" destId="{FFF72974-11CA-4BF4-901A-E9ECB6A249EE}" srcOrd="0" destOrd="0" presId="urn:microsoft.com/office/officeart/2024/3/layout/hArchList1"/>
    <dgm:cxn modelId="{D6F87ADB-F8A6-44B1-8A3D-594027E4D8B4}" type="presParOf" srcId="{FFF72974-11CA-4BF4-901A-E9ECB6A249EE}" destId="{48B2079F-307C-46E7-AE20-E69D0EABB6D0}" srcOrd="0" destOrd="0" presId="urn:microsoft.com/office/officeart/2024/3/layout/hArchList1"/>
    <dgm:cxn modelId="{A3F590AF-7AA4-4D4E-B6B1-BE5923AD1C20}" type="presParOf" srcId="{FFF72974-11CA-4BF4-901A-E9ECB6A249EE}" destId="{FCBEDA4D-253A-449C-A9CF-30F844A33244}" srcOrd="1" destOrd="0" presId="urn:microsoft.com/office/officeart/2024/3/layout/hArchList1"/>
    <dgm:cxn modelId="{B9607772-A290-4F4C-BDE8-2BF388CA5004}" type="presParOf" srcId="{EDA737A0-0286-439A-A2BD-07D77C17FFE2}" destId="{F8A656C6-FECD-4CFD-8C07-73B02C65772D}" srcOrd="1" destOrd="0" presId="urn:microsoft.com/office/officeart/2024/3/layout/hArchList1"/>
    <dgm:cxn modelId="{43194E05-9530-4460-A039-18BADC21FF40}" type="presParOf" srcId="{EDA737A0-0286-439A-A2BD-07D77C17FFE2}" destId="{087ACDA2-3828-47F5-B38F-03EF32F7E253}" srcOrd="2" destOrd="0" presId="urn:microsoft.com/office/officeart/2024/3/layout/hArchList1"/>
    <dgm:cxn modelId="{487125E0-69E8-407C-A5B4-8BCCF33EC031}" type="presParOf" srcId="{087ACDA2-3828-47F5-B38F-03EF32F7E253}" destId="{99661630-05DC-4917-AE90-5238CEDA9AC2}" srcOrd="0" destOrd="0" presId="urn:microsoft.com/office/officeart/2024/3/layout/hArchList1"/>
    <dgm:cxn modelId="{629F3937-D8D0-496B-9EB9-BAF15A6650F9}" type="presParOf" srcId="{087ACDA2-3828-47F5-B38F-03EF32F7E253}" destId="{EE6C9236-1DC8-407B-BB0C-09D014503228}" srcOrd="1" destOrd="0" presId="urn:microsoft.com/office/officeart/2024/3/layout/hArchList1"/>
    <dgm:cxn modelId="{860C10F2-AC40-4D10-BB0E-740718BC7560}" type="presParOf" srcId="{EDA737A0-0286-439A-A2BD-07D77C17FFE2}" destId="{242D2772-FDA9-4208-931D-304C9E663C2F}" srcOrd="3" destOrd="0" presId="urn:microsoft.com/office/officeart/2024/3/layout/hArchList1"/>
    <dgm:cxn modelId="{319423D6-161A-4928-BC18-5BF5CE52F626}" type="presParOf" srcId="{EDA737A0-0286-439A-A2BD-07D77C17FFE2}" destId="{CCF7AFC0-1493-46C9-AD33-498061685308}" srcOrd="4" destOrd="0" presId="urn:microsoft.com/office/officeart/2024/3/layout/hArchList1"/>
    <dgm:cxn modelId="{2DD3172F-E8D6-41A4-B2FE-49E105677666}" type="presParOf" srcId="{CCF7AFC0-1493-46C9-AD33-498061685308}" destId="{8EF27A52-2BC7-4F7A-8F34-58CB0C405403}" srcOrd="0" destOrd="0" presId="urn:microsoft.com/office/officeart/2024/3/layout/hArchList1"/>
    <dgm:cxn modelId="{28053B66-386D-4FCC-B814-0D728CAC5B99}" type="presParOf" srcId="{CCF7AFC0-1493-46C9-AD33-498061685308}" destId="{3B1CC2FC-BBC8-4B9A-A09D-31C979F8298E}"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2079F-307C-46E7-AE20-E69D0EABB6D0}">
      <dsp:nvSpPr>
        <dsp:cNvPr id="0" name=""/>
        <dsp:cNvSpPr/>
      </dsp:nvSpPr>
      <dsp:spPr>
        <a:xfrm>
          <a:off x="0" y="0"/>
          <a:ext cx="3370557" cy="59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AI Automation in Data Pipelines</a:t>
          </a:r>
          <a:endParaRPr lang="en-US" sz="1800" kern="1200"/>
        </a:p>
      </dsp:txBody>
      <dsp:txXfrm>
        <a:off x="0" y="0"/>
        <a:ext cx="3370557" cy="590567"/>
      </dsp:txXfrm>
    </dsp:sp>
    <dsp:sp modelId="{FCBEDA4D-253A-449C-A9CF-30F844A33244}">
      <dsp:nvSpPr>
        <dsp:cNvPr id="0" name=""/>
        <dsp:cNvSpPr/>
      </dsp:nvSpPr>
      <dsp:spPr>
        <a:xfrm>
          <a:off x="0" y="590567"/>
          <a:ext cx="3370557" cy="192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AI agents automate data processes to improve efficiency and speed up data insights.</a:t>
          </a:r>
          <a:endParaRPr lang="en-US" sz="1400" kern="1200"/>
        </a:p>
      </dsp:txBody>
      <dsp:txXfrm>
        <a:off x="0" y="590567"/>
        <a:ext cx="3370557" cy="1924032"/>
      </dsp:txXfrm>
    </dsp:sp>
    <dsp:sp modelId="{99661630-05DC-4917-AE90-5238CEDA9AC2}">
      <dsp:nvSpPr>
        <dsp:cNvPr id="0" name=""/>
        <dsp:cNvSpPr/>
      </dsp:nvSpPr>
      <dsp:spPr>
        <a:xfrm>
          <a:off x="3707612" y="0"/>
          <a:ext cx="3370557" cy="59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Enhancing Data Quality</a:t>
          </a:r>
          <a:endParaRPr lang="en-US" sz="1800" kern="1200"/>
        </a:p>
      </dsp:txBody>
      <dsp:txXfrm>
        <a:off x="3707612" y="0"/>
        <a:ext cx="3370557" cy="590567"/>
      </dsp:txXfrm>
    </dsp:sp>
    <dsp:sp modelId="{EE6C9236-1DC8-407B-BB0C-09D014503228}">
      <dsp:nvSpPr>
        <dsp:cNvPr id="0" name=""/>
        <dsp:cNvSpPr/>
      </dsp:nvSpPr>
      <dsp:spPr>
        <a:xfrm>
          <a:off x="3707612" y="590567"/>
          <a:ext cx="3370557" cy="192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Automation helps enhance data accuracy and reliability across data operations.</a:t>
          </a:r>
          <a:endParaRPr lang="en-US" sz="1400" kern="1200"/>
        </a:p>
      </dsp:txBody>
      <dsp:txXfrm>
        <a:off x="3707612" y="590567"/>
        <a:ext cx="3370557" cy="1924032"/>
      </dsp:txXfrm>
    </dsp:sp>
    <dsp:sp modelId="{8EF27A52-2BC7-4F7A-8F34-58CB0C405403}">
      <dsp:nvSpPr>
        <dsp:cNvPr id="0" name=""/>
        <dsp:cNvSpPr/>
      </dsp:nvSpPr>
      <dsp:spPr>
        <a:xfrm>
          <a:off x="7415225" y="0"/>
          <a:ext cx="3370557" cy="59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Ethical Responsibility and Oversight</a:t>
          </a:r>
          <a:endParaRPr lang="en-US" sz="1800" kern="1200"/>
        </a:p>
      </dsp:txBody>
      <dsp:txXfrm>
        <a:off x="7415225" y="0"/>
        <a:ext cx="3370557" cy="590567"/>
      </dsp:txXfrm>
    </dsp:sp>
    <dsp:sp modelId="{3B1CC2FC-BBC8-4B9A-A09D-31C979F8298E}">
      <dsp:nvSpPr>
        <dsp:cNvPr id="0" name=""/>
        <dsp:cNvSpPr/>
      </dsp:nvSpPr>
      <dsp:spPr>
        <a:xfrm>
          <a:off x="7415225" y="590567"/>
          <a:ext cx="3370557" cy="192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Balancing innovation with ethics and human oversight is crucial for successful AI deployment.</a:t>
          </a:r>
          <a:endParaRPr lang="en-US" sz="1400" kern="1200"/>
        </a:p>
      </dsp:txBody>
      <dsp:txXfrm>
        <a:off x="7415225" y="590567"/>
        <a:ext cx="3370557" cy="1924032"/>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58F97A-3905-4C14-8C99-7D43A1A8882F}" type="datetimeFigureOut">
              <a:rPr lang="en-GB" smtClean="0"/>
              <a:t>01/08/2025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AE562-7103-40AE-A015-46C22E9D613B}" type="slidenum">
              <a:rPr lang="en-GB" smtClean="0"/>
              <a:t>‹#›</a:t>
            </a:fld>
            <a:endParaRPr lang="en-GB"/>
          </a:p>
        </p:txBody>
      </p:sp>
    </p:spTree>
    <p:extLst>
      <p:ext uri="{BB962C8B-B14F-4D97-AF65-F5344CB8AC3E}">
        <p14:creationId xmlns:p14="http://schemas.microsoft.com/office/powerpoint/2010/main" val="316960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how AI agents revolutionize data pipelines, enhancing the journey from raw data ingestion to actionable insights. We will cover foundational concepts, AI integration, automation, real-world applications, and future trends including ethical considerations.
</a:t>
            </a:r>
          </a:p>
        </p:txBody>
      </p:sp>
      <p:sp>
        <p:nvSpPr>
          <p:cNvPr id="4" name="Slide Number Placeholder 3"/>
          <p:cNvSpPr>
            <a:spLocks noGrp="1"/>
          </p:cNvSpPr>
          <p:nvPr>
            <p:ph type="sldNum" sz="quarter" idx="5"/>
          </p:nvPr>
        </p:nvSpPr>
        <p:spPr/>
        <p:txBody>
          <a:bodyPr/>
          <a:lstStyle/>
          <a:p>
            <a:fld id="{821D70A5-2FB3-4B98-837B-9647AE72392E}" type="slidenum">
              <a:rPr lang="en-GB" smtClean="0"/>
              <a:t>1</a:t>
            </a:fld>
            <a:endParaRPr lang="en-GB"/>
          </a:p>
        </p:txBody>
      </p:sp>
    </p:spTree>
    <p:extLst>
      <p:ext uri="{BB962C8B-B14F-4D97-AF65-F5344CB8AC3E}">
        <p14:creationId xmlns:p14="http://schemas.microsoft.com/office/powerpoint/2010/main" val="3342493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AI agents improve efficiency, accuracy, scalability, and enable real-time responses. They reduce manual efforts, detect anomalies early, and support self-healing mechanisms within pipelines.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10</a:t>
            </a:fld>
            <a:endParaRPr lang="en-GB"/>
          </a:p>
        </p:txBody>
      </p:sp>
    </p:spTree>
    <p:extLst>
      <p:ext uri="{BB962C8B-B14F-4D97-AF65-F5344CB8AC3E}">
        <p14:creationId xmlns:p14="http://schemas.microsoft.com/office/powerpoint/2010/main" val="44204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 automates critical pipeline stages including ingestion, validation, cleaning, transformation, and monitoring, creating robust and adaptive data workflows.</a:t>
            </a:r>
          </a:p>
        </p:txBody>
      </p:sp>
      <p:sp>
        <p:nvSpPr>
          <p:cNvPr id="4" name="Slide Number Placeholder 3"/>
          <p:cNvSpPr>
            <a:spLocks noGrp="1"/>
          </p:cNvSpPr>
          <p:nvPr>
            <p:ph type="sldNum" sz="quarter" idx="5"/>
          </p:nvPr>
        </p:nvSpPr>
        <p:spPr/>
        <p:txBody>
          <a:bodyPr/>
          <a:lstStyle/>
          <a:p>
            <a:fld id="{821D70A5-2FB3-4B98-837B-9647AE72392E}" type="slidenum">
              <a:rPr lang="en-GB" smtClean="0"/>
              <a:t>11</a:t>
            </a:fld>
            <a:endParaRPr lang="en-GB"/>
          </a:p>
        </p:txBody>
      </p:sp>
    </p:spTree>
    <p:extLst>
      <p:ext uri="{BB962C8B-B14F-4D97-AF65-F5344CB8AC3E}">
        <p14:creationId xmlns:p14="http://schemas.microsoft.com/office/powerpoint/2010/main" val="1079344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AI agents can dynamically manage data ingestion from multiple sources and perform real-time validation to ensure data consistency and completeness before processing.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12</a:t>
            </a:fld>
            <a:endParaRPr lang="en-GB"/>
          </a:p>
        </p:txBody>
      </p:sp>
    </p:spTree>
    <p:extLst>
      <p:ext uri="{BB962C8B-B14F-4D97-AF65-F5344CB8AC3E}">
        <p14:creationId xmlns:p14="http://schemas.microsoft.com/office/powerpoint/2010/main" val="3471161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DF76D-184A-5B11-F308-E897EC4EB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592E1-AFCA-2A6B-BF9C-84DF34C6A9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79208-3D5F-E364-002F-F3E283EB89ED}"/>
              </a:ext>
            </a:extLst>
          </p:cNvPr>
          <p:cNvSpPr>
            <a:spLocks noGrp="1"/>
          </p:cNvSpPr>
          <p:nvPr>
            <p:ph type="body" idx="1"/>
          </p:nvPr>
        </p:nvSpPr>
        <p:spPr/>
        <p:txBody>
          <a:bodyPr/>
          <a:lstStyle/>
          <a:p>
            <a:r>
              <a:rPr lang="en-GB"/>
              <a:t>
---
AI agents can dynamically manage data ingestion from multiple sources and perform real-time validation to ensure data consistency and completeness before processing.
Image source: Microsoft 365 content library
</a:t>
            </a:r>
          </a:p>
        </p:txBody>
      </p:sp>
      <p:sp>
        <p:nvSpPr>
          <p:cNvPr id="4" name="Slide Number Placeholder 3">
            <a:extLst>
              <a:ext uri="{FF2B5EF4-FFF2-40B4-BE49-F238E27FC236}">
                <a16:creationId xmlns:a16="http://schemas.microsoft.com/office/drawing/2014/main" id="{66FFD6D5-0EF5-585C-3F20-78CB3B6E29EF}"/>
              </a:ext>
            </a:extLst>
          </p:cNvPr>
          <p:cNvSpPr>
            <a:spLocks noGrp="1"/>
          </p:cNvSpPr>
          <p:nvPr>
            <p:ph type="sldNum" sz="quarter" idx="5"/>
          </p:nvPr>
        </p:nvSpPr>
        <p:spPr/>
        <p:txBody>
          <a:bodyPr/>
          <a:lstStyle/>
          <a:p>
            <a:fld id="{821D70A5-2FB3-4B98-837B-9647AE72392E}" type="slidenum">
              <a:rPr lang="en-GB" smtClean="0"/>
              <a:t>13</a:t>
            </a:fld>
            <a:endParaRPr lang="en-GB"/>
          </a:p>
        </p:txBody>
      </p:sp>
    </p:spTree>
    <p:extLst>
      <p:ext uri="{BB962C8B-B14F-4D97-AF65-F5344CB8AC3E}">
        <p14:creationId xmlns:p14="http://schemas.microsoft.com/office/powerpoint/2010/main" val="1152789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Using machine learning, AI agents identify and correct errors, fill missing values, and transform data formats, improving data quality and readiness for analysis.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14</a:t>
            </a:fld>
            <a:endParaRPr lang="en-GB"/>
          </a:p>
        </p:txBody>
      </p:sp>
    </p:spTree>
    <p:extLst>
      <p:ext uri="{BB962C8B-B14F-4D97-AF65-F5344CB8AC3E}">
        <p14:creationId xmlns:p14="http://schemas.microsoft.com/office/powerpoint/2010/main" val="2337461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AI agents continuously monitor pipeline health, detect anomalies or failures, and in some cases automatically trigger corrective actions to minimize downtime.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15</a:t>
            </a:fld>
            <a:endParaRPr lang="en-GB"/>
          </a:p>
        </p:txBody>
      </p:sp>
    </p:spTree>
    <p:extLst>
      <p:ext uri="{BB962C8B-B14F-4D97-AF65-F5344CB8AC3E}">
        <p14:creationId xmlns:p14="http://schemas.microsoft.com/office/powerpoint/2010/main" val="403160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examine how enterprises apply AI agents in their data operations, highlighting successes in anomaly detection, data quality improvements, and challenges encountered.</a:t>
            </a:r>
          </a:p>
        </p:txBody>
      </p:sp>
      <p:sp>
        <p:nvSpPr>
          <p:cNvPr id="4" name="Slide Number Placeholder 3"/>
          <p:cNvSpPr>
            <a:spLocks noGrp="1"/>
          </p:cNvSpPr>
          <p:nvPr>
            <p:ph type="sldNum" sz="quarter" idx="5"/>
          </p:nvPr>
        </p:nvSpPr>
        <p:spPr/>
        <p:txBody>
          <a:bodyPr/>
          <a:lstStyle/>
          <a:p>
            <a:fld id="{821D70A5-2FB3-4B98-837B-9647AE72392E}" type="slidenum">
              <a:rPr lang="en-GB" smtClean="0"/>
              <a:t>16</a:t>
            </a:fld>
            <a:endParaRPr lang="en-GB"/>
          </a:p>
        </p:txBody>
      </p:sp>
    </p:spTree>
    <p:extLst>
      <p:ext uri="{BB962C8B-B14F-4D97-AF65-F5344CB8AC3E}">
        <p14:creationId xmlns:p14="http://schemas.microsoft.com/office/powerpoint/2010/main" val="3898596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Leading organizations deploy AI agents to scale data workflows, manage complex pipelines, and enhance operational efficiency across distributed systems.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17</a:t>
            </a:fld>
            <a:endParaRPr lang="en-GB"/>
          </a:p>
        </p:txBody>
      </p:sp>
    </p:spTree>
    <p:extLst>
      <p:ext uri="{BB962C8B-B14F-4D97-AF65-F5344CB8AC3E}">
        <p14:creationId xmlns:p14="http://schemas.microsoft.com/office/powerpoint/2010/main" val="1727203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Examples demonstrate how AI has improved early anomaly detection and maintained high data quality, preventing costly errors and enabling timely decisions.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18</a:t>
            </a:fld>
            <a:endParaRPr lang="en-GB"/>
          </a:p>
        </p:txBody>
      </p:sp>
    </p:spTree>
    <p:extLst>
      <p:ext uri="{BB962C8B-B14F-4D97-AF65-F5344CB8AC3E}">
        <p14:creationId xmlns:p14="http://schemas.microsoft.com/office/powerpoint/2010/main" val="3156417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challenges include integration complexity, model accuracy, data biases, and workforce adaptation. Lessons emphasize continuous monitoring and human-AI collaboration.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19</a:t>
            </a:fld>
            <a:endParaRPr lang="en-GB"/>
          </a:p>
        </p:txBody>
      </p:sp>
    </p:spTree>
    <p:extLst>
      <p:ext uri="{BB962C8B-B14F-4D97-AF65-F5344CB8AC3E}">
        <p14:creationId xmlns:p14="http://schemas.microsoft.com/office/powerpoint/2010/main" val="12935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We will begin with the basics of data pipelines, then explore the role of AI agents within these systems. Next, we focus on AI-driven automation, followed by case studies highlighting real-world applications. Finally, we'll discuss future trends and ethical challenges in AI-powered data pipelines.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2</a:t>
            </a:fld>
            <a:endParaRPr lang="en-GB"/>
          </a:p>
        </p:txBody>
      </p:sp>
    </p:spTree>
    <p:extLst>
      <p:ext uri="{BB962C8B-B14F-4D97-AF65-F5344CB8AC3E}">
        <p14:creationId xmlns:p14="http://schemas.microsoft.com/office/powerpoint/2010/main" val="13573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Looking ahead, emerging AI technologies promise to further transform data pipelines. This section also addresses critical ethical topics such as bias, privacy, transparency, and human oversight.</a:t>
            </a:r>
          </a:p>
        </p:txBody>
      </p:sp>
      <p:sp>
        <p:nvSpPr>
          <p:cNvPr id="4" name="Slide Number Placeholder 3"/>
          <p:cNvSpPr>
            <a:spLocks noGrp="1"/>
          </p:cNvSpPr>
          <p:nvPr>
            <p:ph type="sldNum" sz="quarter" idx="5"/>
          </p:nvPr>
        </p:nvSpPr>
        <p:spPr/>
        <p:txBody>
          <a:bodyPr/>
          <a:lstStyle/>
          <a:p>
            <a:fld id="{821D70A5-2FB3-4B98-837B-9647AE72392E}" type="slidenum">
              <a:rPr lang="en-GB" smtClean="0"/>
              <a:t>20</a:t>
            </a:fld>
            <a:endParaRPr lang="en-GB"/>
          </a:p>
        </p:txBody>
      </p:sp>
    </p:spTree>
    <p:extLst>
      <p:ext uri="{BB962C8B-B14F-4D97-AF65-F5344CB8AC3E}">
        <p14:creationId xmlns:p14="http://schemas.microsoft.com/office/powerpoint/2010/main" val="2956074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Innovations like explainable AI, edge computing, and advanced reinforcement learning are set to enhance pipeline automation, adaptability, and intelligence.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21</a:t>
            </a:fld>
            <a:endParaRPr lang="en-GB"/>
          </a:p>
        </p:txBody>
      </p:sp>
    </p:spTree>
    <p:extLst>
      <p:ext uri="{BB962C8B-B14F-4D97-AF65-F5344CB8AC3E}">
        <p14:creationId xmlns:p14="http://schemas.microsoft.com/office/powerpoint/2010/main" val="1631433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Ethical deployment requires identifying and mitigating biases, ensuring data privacy compliance, and maintaining transparency in AI decision processes within pipelines.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22</a:t>
            </a:fld>
            <a:endParaRPr lang="en-GB"/>
          </a:p>
        </p:txBody>
      </p:sp>
    </p:spTree>
    <p:extLst>
      <p:ext uri="{BB962C8B-B14F-4D97-AF65-F5344CB8AC3E}">
        <p14:creationId xmlns:p14="http://schemas.microsoft.com/office/powerpoint/2010/main" val="2415922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Despite advances, human expertise remains vital to oversee AI systems, validate outputs, and make strategic decisions to ensure responsible and effective data pipeline management.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23</a:t>
            </a:fld>
            <a:endParaRPr lang="en-GB"/>
          </a:p>
        </p:txBody>
      </p:sp>
    </p:spTree>
    <p:extLst>
      <p:ext uri="{BB962C8B-B14F-4D97-AF65-F5344CB8AC3E}">
        <p14:creationId xmlns:p14="http://schemas.microsoft.com/office/powerpoint/2010/main" val="1606179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 agents are reshaping data pipelines by automating processes, enhancing data quality, and enabling faster insights. As technology evolves, balancing innovation with ethical responsibility and human oversight will be key to successful data operations.</a:t>
            </a:r>
          </a:p>
        </p:txBody>
      </p:sp>
      <p:sp>
        <p:nvSpPr>
          <p:cNvPr id="4" name="Slide Number Placeholder 3"/>
          <p:cNvSpPr>
            <a:spLocks noGrp="1"/>
          </p:cNvSpPr>
          <p:nvPr>
            <p:ph type="sldNum" sz="quarter" idx="5"/>
          </p:nvPr>
        </p:nvSpPr>
        <p:spPr/>
        <p:txBody>
          <a:bodyPr/>
          <a:lstStyle/>
          <a:p>
            <a:fld id="{821D70A5-2FB3-4B98-837B-9647AE72392E}" type="slidenum">
              <a:rPr lang="en-GB" smtClean="0"/>
              <a:t>24</a:t>
            </a:fld>
            <a:endParaRPr lang="en-GB"/>
          </a:p>
        </p:txBody>
      </p:sp>
    </p:spTree>
    <p:extLst>
      <p:ext uri="{BB962C8B-B14F-4D97-AF65-F5344CB8AC3E}">
        <p14:creationId xmlns:p14="http://schemas.microsoft.com/office/powerpoint/2010/main" val="1236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Understanding the core structure and function of data pipelines is essential before exploring AI integration. We’ll discuss definitions, key components, pipeline stages, and common challenges faced in managing data workflows.</a:t>
            </a:r>
          </a:p>
        </p:txBody>
      </p:sp>
      <p:sp>
        <p:nvSpPr>
          <p:cNvPr id="4" name="Slide Number Placeholder 3"/>
          <p:cNvSpPr>
            <a:spLocks noGrp="1"/>
          </p:cNvSpPr>
          <p:nvPr>
            <p:ph type="sldNum" sz="quarter" idx="5"/>
          </p:nvPr>
        </p:nvSpPr>
        <p:spPr/>
        <p:txBody>
          <a:bodyPr/>
          <a:lstStyle/>
          <a:p>
            <a:fld id="{821D70A5-2FB3-4B98-837B-9647AE72392E}" type="slidenum">
              <a:rPr lang="en-GB" smtClean="0"/>
              <a:t>3</a:t>
            </a:fld>
            <a:endParaRPr lang="en-GB"/>
          </a:p>
        </p:txBody>
      </p:sp>
    </p:spTree>
    <p:extLst>
      <p:ext uri="{BB962C8B-B14F-4D97-AF65-F5344CB8AC3E}">
        <p14:creationId xmlns:p14="http://schemas.microsoft.com/office/powerpoint/2010/main" val="415865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 data pipeline is a series of processes that move data from source to destination. Key components include data ingestion, processing, storage, and analysis layers, ensuring smooth and structured data flow.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4</a:t>
            </a:fld>
            <a:endParaRPr lang="en-GB"/>
          </a:p>
        </p:txBody>
      </p:sp>
    </p:spTree>
    <p:extLst>
      <p:ext uri="{BB962C8B-B14F-4D97-AF65-F5344CB8AC3E}">
        <p14:creationId xmlns:p14="http://schemas.microsoft.com/office/powerpoint/2010/main" val="428268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Typical stages include data collection, ingestion, cleaning, transformation, storage, and finally analysis or visualization. Each stage plays a critical role in preparing data for business intelligence.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5</a:t>
            </a:fld>
            <a:endParaRPr lang="en-GB"/>
          </a:p>
        </p:txBody>
      </p:sp>
    </p:spTree>
    <p:extLst>
      <p:ext uri="{BB962C8B-B14F-4D97-AF65-F5344CB8AC3E}">
        <p14:creationId xmlns:p14="http://schemas.microsoft.com/office/powerpoint/2010/main" val="306426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Challenges such as data silos, scalability issues, latency, error detection, and manual intervention often hinder efficient pipeline operations, impacting data quality and timeliness.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6</a:t>
            </a:fld>
            <a:endParaRPr lang="en-GB"/>
          </a:p>
        </p:txBody>
      </p:sp>
    </p:spTree>
    <p:extLst>
      <p:ext uri="{BB962C8B-B14F-4D97-AF65-F5344CB8AC3E}">
        <p14:creationId xmlns:p14="http://schemas.microsoft.com/office/powerpoint/2010/main" val="22085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 agents are increasingly integrated into data pipelines to enhance automation, monitoring, and decision-making across workflows. This section introduces their function, types, and advantages.</a:t>
            </a:r>
          </a:p>
        </p:txBody>
      </p:sp>
      <p:sp>
        <p:nvSpPr>
          <p:cNvPr id="4" name="Slide Number Placeholder 3"/>
          <p:cNvSpPr>
            <a:spLocks noGrp="1"/>
          </p:cNvSpPr>
          <p:nvPr>
            <p:ph type="sldNum" sz="quarter" idx="5"/>
          </p:nvPr>
        </p:nvSpPr>
        <p:spPr/>
        <p:txBody>
          <a:bodyPr/>
          <a:lstStyle/>
          <a:p>
            <a:fld id="{821D70A5-2FB3-4B98-837B-9647AE72392E}" type="slidenum">
              <a:rPr lang="en-GB" smtClean="0"/>
              <a:t>7</a:t>
            </a:fld>
            <a:endParaRPr lang="en-GB"/>
          </a:p>
        </p:txBody>
      </p:sp>
    </p:spTree>
    <p:extLst>
      <p:ext uri="{BB962C8B-B14F-4D97-AF65-F5344CB8AC3E}">
        <p14:creationId xmlns:p14="http://schemas.microsoft.com/office/powerpoint/2010/main" val="2314367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AI agents are autonomous programs that use artificial intelligence to perform tasks such as data processing, anomaly detection, and decision-making with minimal human intervention.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8</a:t>
            </a:fld>
            <a:endParaRPr lang="en-GB"/>
          </a:p>
        </p:txBody>
      </p:sp>
    </p:spTree>
    <p:extLst>
      <p:ext uri="{BB962C8B-B14F-4D97-AF65-F5344CB8AC3E}">
        <p14:creationId xmlns:p14="http://schemas.microsoft.com/office/powerpoint/2010/main" val="121624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Common AI agents include rule-based systems, machine learning models, reinforcement learning agents, and natural language processing bots, each serving specific pipeline functions.
Image source: Microsoft 365 content library
</a:t>
            </a:r>
          </a:p>
        </p:txBody>
      </p:sp>
      <p:sp>
        <p:nvSpPr>
          <p:cNvPr id="4" name="Slide Number Placeholder 3"/>
          <p:cNvSpPr>
            <a:spLocks noGrp="1"/>
          </p:cNvSpPr>
          <p:nvPr>
            <p:ph type="sldNum" sz="quarter" idx="5"/>
          </p:nvPr>
        </p:nvSpPr>
        <p:spPr/>
        <p:txBody>
          <a:bodyPr/>
          <a:lstStyle/>
          <a:p>
            <a:fld id="{821D70A5-2FB3-4B98-837B-9647AE72392E}" type="slidenum">
              <a:rPr lang="en-GB" smtClean="0"/>
              <a:t>9</a:t>
            </a:fld>
            <a:endParaRPr lang="en-GB"/>
          </a:p>
        </p:txBody>
      </p:sp>
    </p:spTree>
    <p:extLst>
      <p:ext uri="{BB962C8B-B14F-4D97-AF65-F5344CB8AC3E}">
        <p14:creationId xmlns:p14="http://schemas.microsoft.com/office/powerpoint/2010/main" val="1100217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8/1/2025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42610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8/1/2025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54441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8/1/2025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4889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8/1/2025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0764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8/1/2025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03078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8/1/2025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49054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8/1/2025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1906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8/1/2025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8556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8/1/2025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62524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8/1/2025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7681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8/1/2025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0951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8/1/2025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054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899EBD5-ED24-E8C2-F4DE-DB92419CF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A2177-7822-7B69-94CC-836EC6285E82}"/>
              </a:ext>
            </a:extLst>
          </p:cNvPr>
          <p:cNvSpPr>
            <a:spLocks noGrp="1"/>
          </p:cNvSpPr>
          <p:nvPr>
            <p:ph type="ctrTitle"/>
          </p:nvPr>
        </p:nvSpPr>
        <p:spPr>
          <a:xfrm>
            <a:off x="2356991" y="545235"/>
            <a:ext cx="7144817" cy="3720070"/>
          </a:xfrm>
        </p:spPr>
        <p:txBody>
          <a:bodyPr>
            <a:normAutofit/>
          </a:bodyPr>
          <a:lstStyle/>
          <a:p>
            <a:pPr>
              <a:lnSpc>
                <a:spcPct val="90000"/>
              </a:lnSpc>
            </a:pPr>
            <a:r>
              <a:rPr lang="en-GB" sz="5000"/>
              <a:t>AI Agents in the Data Pipeline: Transforming Data Operations From Ingestion to Insight</a:t>
            </a:r>
          </a:p>
        </p:txBody>
      </p:sp>
      <p:sp>
        <p:nvSpPr>
          <p:cNvPr id="3" name="Subtitle 2">
            <a:extLst>
              <a:ext uri="{FF2B5EF4-FFF2-40B4-BE49-F238E27FC236}">
                <a16:creationId xmlns:a16="http://schemas.microsoft.com/office/drawing/2014/main" id="{48C4BE53-FD10-6FE1-81F7-9EEF8A4B2F16}"/>
              </a:ext>
            </a:extLst>
          </p:cNvPr>
          <p:cNvSpPr>
            <a:spLocks noGrp="1"/>
          </p:cNvSpPr>
          <p:nvPr>
            <p:ph type="subTitle" idx="1"/>
          </p:nvPr>
        </p:nvSpPr>
        <p:spPr>
          <a:xfrm>
            <a:off x="2356992" y="5385367"/>
            <a:ext cx="7076670" cy="826366"/>
          </a:xfrm>
        </p:spPr>
        <p:txBody>
          <a:bodyPr anchor="t">
            <a:normAutofit/>
          </a:bodyPr>
          <a:lstStyle/>
          <a:p>
            <a:r>
              <a:rPr lang="en-GB"/>
              <a:t>Enhancing data flow with intelligent automation and insight</a:t>
            </a:r>
          </a:p>
        </p:txBody>
      </p:sp>
      <p:cxnSp>
        <p:nvCxnSpPr>
          <p:cNvPr id="10" name="Straight Connector 9">
            <a:extLst>
              <a:ext uri="{FF2B5EF4-FFF2-40B4-BE49-F238E27FC236}">
                <a16:creationId xmlns:a16="http://schemas.microsoft.com/office/drawing/2014/main" id="{C12C8322-DE75-9D80-9A42-9F4652A874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52835" y="494377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1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62FAF3-5B09-EB05-37DA-65C1D146E187}"/>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Benefits of Integrating AI Agents Into Pipelines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0B33C4C-B432-4361-239C-1616822ABFF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GB" sz="1400" b="1"/>
              <a:t>Enhanced Efficiency and Accuracy</a:t>
            </a:r>
          </a:p>
          <a:p>
            <a:pPr marL="0" lvl="1" indent="0">
              <a:buNone/>
            </a:pPr>
            <a:r>
              <a:rPr lang="en-GB" sz="1400"/>
              <a:t>AI agents streamline processes by reducing manual tasks and improving precision in pipeline operations.</a:t>
            </a:r>
          </a:p>
          <a:p>
            <a:pPr marL="0" indent="0">
              <a:spcBef>
                <a:spcPts val="2500"/>
              </a:spcBef>
              <a:buNone/>
            </a:pPr>
            <a:r>
              <a:rPr lang="en-GB" sz="1400" b="1"/>
              <a:t>Real-Time Response and Scalability</a:t>
            </a:r>
          </a:p>
          <a:p>
            <a:pPr marL="0" lvl="1" indent="0">
              <a:buNone/>
            </a:pPr>
            <a:r>
              <a:rPr lang="en-GB" sz="1400"/>
              <a:t>AI agents enable immediate reactions to changes and support scalable pipeline performance.</a:t>
            </a:r>
          </a:p>
          <a:p>
            <a:pPr marL="0" indent="0">
              <a:spcBef>
                <a:spcPts val="2500"/>
              </a:spcBef>
              <a:buNone/>
            </a:pPr>
            <a:r>
              <a:rPr lang="en-GB" sz="1400" b="1"/>
              <a:t>Anomaly Detection and Self-Healing</a:t>
            </a:r>
          </a:p>
          <a:p>
            <a:pPr marL="0" lvl="1" indent="0">
              <a:buNone/>
            </a:pPr>
            <a:r>
              <a:rPr lang="en-GB" sz="1400"/>
              <a:t>AI agents detect issues early and trigger self-healing mechanisms to maintain pipeline health.</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Euro currency with face mask, global economy recession concept">
            <a:extLst>
              <a:ext uri="{FF2B5EF4-FFF2-40B4-BE49-F238E27FC236}">
                <a16:creationId xmlns:a16="http://schemas.microsoft.com/office/drawing/2014/main" id="{A17DE188-849A-449D-A0A4-89608CDAA3A6}"/>
              </a:ext>
            </a:extLst>
          </p:cNvPr>
          <p:cNvPicPr>
            <a:picLocks noGrp="1" noChangeAspect="1"/>
          </p:cNvPicPr>
          <p:nvPr>
            <p:ph sz="half" idx="1"/>
          </p:nvPr>
        </p:nvPicPr>
        <p:blipFill>
          <a:blip r:embed="rId3"/>
          <a:srcRect l="33861" r="32701"/>
          <a:stretch>
            <a:fillRect/>
          </a:stretch>
        </p:blipFill>
        <p:spPr>
          <a:xfrm>
            <a:off x="8115300" y="10"/>
            <a:ext cx="4076700" cy="6857990"/>
          </a:xfrm>
          <a:prstGeom prst="rect">
            <a:avLst/>
          </a:prstGeom>
        </p:spPr>
      </p:pic>
    </p:spTree>
    <p:extLst>
      <p:ext uri="{BB962C8B-B14F-4D97-AF65-F5344CB8AC3E}">
        <p14:creationId xmlns:p14="http://schemas.microsoft.com/office/powerpoint/2010/main" val="1600483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D4AD596A-508B-EDE4-33AE-D67785367228}"/>
              </a:ext>
            </a:extLst>
          </p:cNvPr>
          <p:cNvSpPr>
            <a:spLocks noGrp="1"/>
          </p:cNvSpPr>
          <p:nvPr>
            <p:ph type="ctrTitle"/>
          </p:nvPr>
        </p:nvSpPr>
        <p:spPr>
          <a:xfrm>
            <a:off x="695324" y="1145308"/>
            <a:ext cx="7600263" cy="4860947"/>
          </a:xfrm>
        </p:spPr>
        <p:txBody>
          <a:bodyPr anchor="b">
            <a:normAutofit/>
          </a:bodyPr>
          <a:lstStyle/>
          <a:p>
            <a:r>
              <a:rPr lang="en-GB" sz="7600"/>
              <a:t>AI-Driven Automation Across the Pipeline</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771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AD124D-6293-5235-0DC8-78260A3A285A}"/>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Automating Data Ingestion and Validation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ules for compliance with policies business">
            <a:extLst>
              <a:ext uri="{FF2B5EF4-FFF2-40B4-BE49-F238E27FC236}">
                <a16:creationId xmlns:a16="http://schemas.microsoft.com/office/drawing/2014/main" id="{83C9C869-E2C1-4A35-B7E7-4C9031E379E0}"/>
              </a:ext>
            </a:extLst>
          </p:cNvPr>
          <p:cNvPicPr>
            <a:picLocks noGrp="1" noChangeAspect="1"/>
          </p:cNvPicPr>
          <p:nvPr>
            <p:ph sz="half" idx="1"/>
          </p:nvPr>
        </p:nvPicPr>
        <p:blipFill>
          <a:blip r:embed="rId3"/>
          <a:srcRect r="11477"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C6B36D0-C571-7065-CC88-41DC6F8E789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GB" sz="1400" b="1"/>
              <a:t>Dynamic Data Ingestion</a:t>
            </a:r>
          </a:p>
          <a:p>
            <a:pPr marL="0" lvl="1" indent="0">
              <a:buNone/>
            </a:pPr>
            <a:r>
              <a:rPr lang="en-GB" sz="1400"/>
              <a:t>AI agents automatically handle data collection from multiple diverse sources dynamically and efficiently.</a:t>
            </a:r>
          </a:p>
          <a:p>
            <a:pPr marL="0" indent="0">
              <a:spcBef>
                <a:spcPts val="2500"/>
              </a:spcBef>
              <a:buNone/>
            </a:pPr>
            <a:r>
              <a:rPr lang="en-GB" sz="1400" b="1"/>
              <a:t>Real-Time Data Validation</a:t>
            </a:r>
          </a:p>
          <a:p>
            <a:pPr marL="0" lvl="1" indent="0">
              <a:buNone/>
            </a:pPr>
            <a:r>
              <a:rPr lang="en-GB" sz="1400"/>
              <a:t>The system performs continuous validation to ensure data consistency and correctness during ingestion.</a:t>
            </a:r>
          </a:p>
          <a:p>
            <a:pPr marL="0" indent="0">
              <a:spcBef>
                <a:spcPts val="2500"/>
              </a:spcBef>
              <a:buNone/>
            </a:pPr>
            <a:r>
              <a:rPr lang="en-GB" sz="1400" b="1"/>
              <a:t>Ensuring Data Quality</a:t>
            </a:r>
          </a:p>
          <a:p>
            <a:pPr marL="0" lvl="1" indent="0">
              <a:buNone/>
            </a:pPr>
            <a:r>
              <a:rPr lang="en-GB" sz="1400"/>
              <a:t>Automated checks guarantee data completeness and integrity before further processing.</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Content Placeholder 4" descr="Rules for compliance with policies business">
            <a:extLst>
              <a:ext uri="{FF2B5EF4-FFF2-40B4-BE49-F238E27FC236}">
                <a16:creationId xmlns:a16="http://schemas.microsoft.com/office/drawing/2014/main" id="{C3DA3B43-4A1C-958B-599D-908A6FA22E8F}"/>
              </a:ext>
            </a:extLst>
          </p:cNvPr>
          <p:cNvPicPr>
            <a:picLocks noChangeAspect="1"/>
          </p:cNvPicPr>
          <p:nvPr/>
        </p:nvPicPr>
        <p:blipFill>
          <a:blip r:embed="rId3"/>
          <a:srcRect r="11477" b="-3"/>
          <a:stretch>
            <a:fillRect/>
          </a:stretch>
        </p:blipFill>
        <p:spPr>
          <a:xfrm>
            <a:off x="957072" y="3197352"/>
            <a:ext cx="3941064" cy="2971800"/>
          </a:xfrm>
          <a:prstGeom prst="rect">
            <a:avLst/>
          </a:prstGeom>
        </p:spPr>
      </p:pic>
    </p:spTree>
    <p:extLst>
      <p:ext uri="{BB962C8B-B14F-4D97-AF65-F5344CB8AC3E}">
        <p14:creationId xmlns:p14="http://schemas.microsoft.com/office/powerpoint/2010/main" val="577044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E2D163-E7D7-C5EB-5FF7-0174AC83D7C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7DFB77C-41C9-61D2-988C-1C0A997944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9B29E3-FEB1-4BC0-40B7-810D31D25D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BD67D91-73F0-7F3F-C9D7-7A0B5CBCB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72243-DA76-66AC-5D64-16C7C12D7DD5}"/>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Automating Data Ingestion and Validation</a:t>
            </a:r>
          </a:p>
        </p:txBody>
      </p:sp>
      <p:cxnSp>
        <p:nvCxnSpPr>
          <p:cNvPr id="16" name="Straight Connector 15">
            <a:extLst>
              <a:ext uri="{FF2B5EF4-FFF2-40B4-BE49-F238E27FC236}">
                <a16:creationId xmlns:a16="http://schemas.microsoft.com/office/drawing/2014/main" id="{94FD6012-9DE2-266E-0EE3-34AC3D6070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00036B5-FF98-EDF6-8117-4348012BEAE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GB" sz="1400" b="1"/>
              <a:t>Dynamic Data Ingestion</a:t>
            </a:r>
          </a:p>
          <a:p>
            <a:pPr marL="0" lvl="1" indent="0">
              <a:buNone/>
            </a:pPr>
            <a:r>
              <a:rPr lang="en-GB" sz="1400"/>
              <a:t>AI agents automatically handle data collection from multiple diverse sources dynamically and efficiently.</a:t>
            </a:r>
          </a:p>
          <a:p>
            <a:pPr marL="0" indent="0">
              <a:spcBef>
                <a:spcPts val="2500"/>
              </a:spcBef>
              <a:buNone/>
            </a:pPr>
            <a:r>
              <a:rPr lang="en-GB" sz="1400" b="1"/>
              <a:t>Real-Time Data Validation</a:t>
            </a:r>
          </a:p>
          <a:p>
            <a:pPr marL="0" lvl="1" indent="0">
              <a:buNone/>
            </a:pPr>
            <a:r>
              <a:rPr lang="en-GB" sz="1400"/>
              <a:t>The system performs continuous validation to ensure data consistency and correctness during ingestion.</a:t>
            </a:r>
          </a:p>
          <a:p>
            <a:pPr marL="0" indent="0">
              <a:spcBef>
                <a:spcPts val="2500"/>
              </a:spcBef>
              <a:buNone/>
            </a:pPr>
            <a:r>
              <a:rPr lang="en-GB" sz="1400" b="1"/>
              <a:t>Ensuring Data Quality</a:t>
            </a:r>
          </a:p>
          <a:p>
            <a:pPr marL="0" lvl="1" indent="0">
              <a:buNone/>
            </a:pPr>
            <a:r>
              <a:rPr lang="en-GB" sz="1400"/>
              <a:t>Automated checks guarantee data completeness and integrity before further processing.</a:t>
            </a:r>
          </a:p>
        </p:txBody>
      </p:sp>
      <p:cxnSp>
        <p:nvCxnSpPr>
          <p:cNvPr id="18" name="Straight Connector 17">
            <a:extLst>
              <a:ext uri="{FF2B5EF4-FFF2-40B4-BE49-F238E27FC236}">
                <a16:creationId xmlns:a16="http://schemas.microsoft.com/office/drawing/2014/main" id="{7191576A-9FDF-883F-6DD9-C69A9627A1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061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DB6DEC-2298-E15B-2739-4583B7027467}"/>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AI-Based Data Cleaning and Transformation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27AEDDD-64AD-23EF-791F-99AF76287C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GB" sz="1400" b="1"/>
              <a:t>Error Detection and Correction</a:t>
            </a:r>
          </a:p>
          <a:p>
            <a:pPr marL="0" lvl="1" indent="0">
              <a:buNone/>
            </a:pPr>
            <a:r>
              <a:rPr lang="en-GB" sz="1400"/>
              <a:t>AI agents use machine learning to identify and correct errors in datasets automatically, enhancing data accuracy.</a:t>
            </a:r>
          </a:p>
          <a:p>
            <a:pPr marL="0" indent="0">
              <a:spcBef>
                <a:spcPts val="2500"/>
              </a:spcBef>
              <a:buNone/>
            </a:pPr>
            <a:r>
              <a:rPr lang="en-GB" sz="1400" b="1"/>
              <a:t>Missing Data Imputation</a:t>
            </a:r>
          </a:p>
          <a:p>
            <a:pPr marL="0" lvl="1" indent="0">
              <a:buNone/>
            </a:pPr>
            <a:r>
              <a:rPr lang="en-GB" sz="1400"/>
              <a:t>AI fills in missing values by learning patterns, ensuring completeness and usability of data.</a:t>
            </a:r>
          </a:p>
          <a:p>
            <a:pPr marL="0" indent="0">
              <a:spcBef>
                <a:spcPts val="2500"/>
              </a:spcBef>
              <a:buNone/>
            </a:pPr>
            <a:r>
              <a:rPr lang="en-GB" sz="1400" b="1"/>
              <a:t>Data Format Transformation</a:t>
            </a:r>
          </a:p>
          <a:p>
            <a:pPr marL="0" lvl="1" indent="0">
              <a:buNone/>
            </a:pPr>
            <a:r>
              <a:rPr lang="en-GB" sz="1400"/>
              <a:t>AI transforms diverse data formats into standardized forms, enabling seamless analysis and integration.</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lose up Artificial Intelligence technology brain for backgrounds">
            <a:extLst>
              <a:ext uri="{FF2B5EF4-FFF2-40B4-BE49-F238E27FC236}">
                <a16:creationId xmlns:a16="http://schemas.microsoft.com/office/drawing/2014/main" id="{6DAD59F0-04A8-4527-9ED0-605939680207}"/>
              </a:ext>
            </a:extLst>
          </p:cNvPr>
          <p:cNvPicPr>
            <a:picLocks noGrp="1" noChangeAspect="1"/>
          </p:cNvPicPr>
          <p:nvPr>
            <p:ph sz="half" idx="1"/>
          </p:nvPr>
        </p:nvPicPr>
        <p:blipFill>
          <a:blip r:embed="rId3"/>
          <a:srcRect l="58391" r="1930"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65661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8A60D-6520-5DAD-CFF3-F4831CF43DC1}"/>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3700"/>
              <a:t>AI in Monitoring, Error Detection, and Self-Healing</a:t>
            </a:r>
          </a:p>
        </p:txBody>
      </p:sp>
      <p:pic>
        <p:nvPicPr>
          <p:cNvPr id="5" name="Content Placeholder 4" descr="Biomedical engineering robot in a lab">
            <a:extLst>
              <a:ext uri="{FF2B5EF4-FFF2-40B4-BE49-F238E27FC236}">
                <a16:creationId xmlns:a16="http://schemas.microsoft.com/office/drawing/2014/main" id="{49E99845-2788-4F70-AF9D-186865326C0D}"/>
              </a:ext>
            </a:extLst>
          </p:cNvPr>
          <p:cNvPicPr>
            <a:picLocks noGrp="1" noChangeAspect="1"/>
          </p:cNvPicPr>
          <p:nvPr>
            <p:ph sz="half" idx="1"/>
          </p:nvPr>
        </p:nvPicPr>
        <p:blipFill>
          <a:blip r:embed="rId3"/>
          <a:srcRect l="19363" r="39805"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27314E0-F6B1-21F7-45D8-1A4C03C2EAE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a:t>Continuous Pipeline Monitoring</a:t>
            </a:r>
          </a:p>
          <a:p>
            <a:pPr marL="0" lvl="1" indent="0">
              <a:buNone/>
            </a:pPr>
            <a:r>
              <a:rPr lang="en-GB" sz="1400"/>
              <a:t>AI agents provide real-time monitoring of pipeline health to ensure efficient and uninterrupted operation.</a:t>
            </a:r>
          </a:p>
          <a:p>
            <a:pPr marL="0" indent="0">
              <a:spcBef>
                <a:spcPts val="2500"/>
              </a:spcBef>
              <a:buNone/>
            </a:pPr>
            <a:r>
              <a:rPr lang="en-GB" sz="1400" b="1"/>
              <a:t>Anomaly and Failure Detection</a:t>
            </a:r>
          </a:p>
          <a:p>
            <a:pPr marL="0" lvl="1" indent="0">
              <a:buNone/>
            </a:pPr>
            <a:r>
              <a:rPr lang="en-GB" sz="1400"/>
              <a:t>AI detects anomalies and failures early to prevent major issues and reduce downtime.</a:t>
            </a:r>
          </a:p>
          <a:p>
            <a:pPr marL="0" indent="0">
              <a:spcBef>
                <a:spcPts val="2500"/>
              </a:spcBef>
              <a:buNone/>
            </a:pPr>
            <a:r>
              <a:rPr lang="en-GB" sz="1400" b="1"/>
              <a:t>Automated Corrective Actions</a:t>
            </a:r>
          </a:p>
          <a:p>
            <a:pPr marL="0" lvl="1" indent="0">
              <a:buNone/>
            </a:pPr>
            <a:r>
              <a:rPr lang="en-GB" sz="1400"/>
              <a:t>Some AI systems can self-heal by triggering automatic corrective actions, minimizing operational interruptions.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676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F294821-86AC-B727-3D6B-8DB1D4A9893B}"/>
              </a:ext>
            </a:extLst>
          </p:cNvPr>
          <p:cNvSpPr>
            <a:spLocks noGrp="1"/>
          </p:cNvSpPr>
          <p:nvPr>
            <p:ph type="ctrTitle"/>
          </p:nvPr>
        </p:nvSpPr>
        <p:spPr>
          <a:xfrm>
            <a:off x="695324" y="1145308"/>
            <a:ext cx="7600263" cy="4860947"/>
          </a:xfrm>
        </p:spPr>
        <p:txBody>
          <a:bodyPr anchor="b">
            <a:normAutofit/>
          </a:bodyPr>
          <a:lstStyle/>
          <a:p>
            <a:r>
              <a:rPr lang="en-GB" sz="7600"/>
              <a:t>Case Studies and Real-World Applications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590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2F25E-BA9F-B96B-A8AE-0775919647E7}"/>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3700"/>
              <a:t>AI Agents in Large-Scale Enterprise Data Operations</a:t>
            </a:r>
          </a:p>
        </p:txBody>
      </p:sp>
      <p:pic>
        <p:nvPicPr>
          <p:cNvPr id="5" name="Content Placeholder 4" descr="Abstract Technology Background">
            <a:extLst>
              <a:ext uri="{FF2B5EF4-FFF2-40B4-BE49-F238E27FC236}">
                <a16:creationId xmlns:a16="http://schemas.microsoft.com/office/drawing/2014/main" id="{D41F547C-88E6-4DB1-87E8-9BB77C2BAE31}"/>
              </a:ext>
            </a:extLst>
          </p:cNvPr>
          <p:cNvPicPr>
            <a:picLocks noGrp="1" noChangeAspect="1"/>
          </p:cNvPicPr>
          <p:nvPr>
            <p:ph sz="half" idx="1"/>
          </p:nvPr>
        </p:nvPicPr>
        <p:blipFill>
          <a:blip r:embed="rId3"/>
          <a:srcRect l="44510" r="21080"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C019D9F-BE1B-10AF-83F7-81D141B3538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a:t>Scaling Data Workflows</a:t>
            </a:r>
          </a:p>
          <a:p>
            <a:pPr marL="0" lvl="1" indent="0">
              <a:buNone/>
            </a:pPr>
            <a:r>
              <a:rPr lang="en-GB" sz="1400"/>
              <a:t>AI agents enable scaling of data workflows to process large volumes efficiently in enterprise environments.</a:t>
            </a:r>
          </a:p>
          <a:p>
            <a:pPr marL="0" indent="0">
              <a:spcBef>
                <a:spcPts val="2500"/>
              </a:spcBef>
              <a:buNone/>
            </a:pPr>
            <a:r>
              <a:rPr lang="en-GB" sz="1400" b="1"/>
              <a:t>Managing Complex Pipelines</a:t>
            </a:r>
          </a:p>
          <a:p>
            <a:pPr marL="0" lvl="1" indent="0">
              <a:buNone/>
            </a:pPr>
            <a:r>
              <a:rPr lang="en-GB" sz="1400"/>
              <a:t>AI agents handle complex data pipelines, ensuring smooth coordination and integration across multiple systems.</a:t>
            </a:r>
          </a:p>
          <a:p>
            <a:pPr marL="0" indent="0">
              <a:spcBef>
                <a:spcPts val="2500"/>
              </a:spcBef>
              <a:buNone/>
            </a:pPr>
            <a:r>
              <a:rPr lang="en-GB" sz="1400" b="1"/>
              <a:t>Enhancing Operational Efficiency</a:t>
            </a:r>
          </a:p>
          <a:p>
            <a:pPr marL="0" lvl="1" indent="0">
              <a:buNone/>
            </a:pPr>
            <a:r>
              <a:rPr lang="en-GB" sz="1400"/>
              <a:t>AI-driven automation improves operational efficiency by reducing manual intervention and optimizing processes.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39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6788A-6514-BC83-321A-D194E91C53B5}"/>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3700"/>
              <a:t>Success Stories in Anomaly Detection and Data Quality</a:t>
            </a:r>
          </a:p>
        </p:txBody>
      </p:sp>
      <p:pic>
        <p:nvPicPr>
          <p:cNvPr id="5" name="Content Placeholder 4" descr="3D DNA object with circuit lines connections in blue background with copy space.">
            <a:extLst>
              <a:ext uri="{FF2B5EF4-FFF2-40B4-BE49-F238E27FC236}">
                <a16:creationId xmlns:a16="http://schemas.microsoft.com/office/drawing/2014/main" id="{E8525B16-F856-4820-AE0E-90E63BEE01C4}"/>
              </a:ext>
            </a:extLst>
          </p:cNvPr>
          <p:cNvPicPr>
            <a:picLocks noGrp="1" noChangeAspect="1"/>
          </p:cNvPicPr>
          <p:nvPr>
            <p:ph sz="half" idx="1"/>
          </p:nvPr>
        </p:nvPicPr>
        <p:blipFill>
          <a:blip r:embed="rId3"/>
          <a:srcRect l="36832" r="32582"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AF2071C-8E07-54FE-8803-D8677F9D751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a:t>Early Anomaly Detection</a:t>
            </a:r>
          </a:p>
          <a:p>
            <a:pPr marL="0" lvl="1" indent="0">
              <a:buNone/>
            </a:pPr>
            <a:r>
              <a:rPr lang="en-GB" sz="1400"/>
              <a:t>AI enables early identification of anomalies, reducing risks and preventing costly operational failures.</a:t>
            </a:r>
          </a:p>
          <a:p>
            <a:pPr marL="0" indent="0">
              <a:spcBef>
                <a:spcPts val="2500"/>
              </a:spcBef>
              <a:buNone/>
            </a:pPr>
            <a:r>
              <a:rPr lang="en-GB" sz="1400" b="1"/>
              <a:t>Data Quality Maintenance</a:t>
            </a:r>
          </a:p>
          <a:p>
            <a:pPr marL="0" lvl="1" indent="0">
              <a:buNone/>
            </a:pPr>
            <a:r>
              <a:rPr lang="en-GB" sz="1400"/>
              <a:t>AI continuously monitors and maintains high data quality to support accurate decision-making.</a:t>
            </a:r>
          </a:p>
          <a:p>
            <a:pPr marL="0" indent="0">
              <a:spcBef>
                <a:spcPts val="2500"/>
              </a:spcBef>
              <a:buNone/>
            </a:pPr>
            <a:r>
              <a:rPr lang="en-GB" sz="1400" b="1"/>
              <a:t>Cost Prevention and Timely Decisions</a:t>
            </a:r>
          </a:p>
          <a:p>
            <a:pPr marL="0" lvl="1" indent="0">
              <a:buNone/>
            </a:pPr>
            <a:r>
              <a:rPr lang="en-GB" sz="1400"/>
              <a:t>Improved anomaly detection and data quality help prevent costly errors and enable timely, informed decisions.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584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5B910-574F-4185-3803-E9121D650649}"/>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100"/>
              <a:t>Challenges and Lessons Learned From Deployments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Illustration of molecules and machinery">
            <a:extLst>
              <a:ext uri="{FF2B5EF4-FFF2-40B4-BE49-F238E27FC236}">
                <a16:creationId xmlns:a16="http://schemas.microsoft.com/office/drawing/2014/main" id="{523D8ECA-AA53-441C-BEA2-76DF5D0D8CBF}"/>
              </a:ext>
            </a:extLst>
          </p:cNvPr>
          <p:cNvPicPr>
            <a:picLocks noGrp="1" noChangeAspect="1"/>
          </p:cNvPicPr>
          <p:nvPr>
            <p:ph sz="half" idx="1"/>
          </p:nvPr>
        </p:nvPicPr>
        <p:blipFill>
          <a:blip r:embed="rId3"/>
          <a:srcRect r="14131" b="-1"/>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3D55C922-F179-8D3E-6260-81770BCFA3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GB" sz="1400" b="1"/>
              <a:t>Integration Complexity</a:t>
            </a:r>
          </a:p>
          <a:p>
            <a:pPr marL="0" lvl="1" indent="0">
              <a:buNone/>
            </a:pPr>
            <a:r>
              <a:rPr lang="en-GB" sz="1400"/>
              <a:t>Deploying AI systems involves complexities integrating with existing infrastructure and workflows.</a:t>
            </a:r>
          </a:p>
          <a:p>
            <a:pPr marL="0" indent="0">
              <a:spcBef>
                <a:spcPts val="2500"/>
              </a:spcBef>
              <a:buNone/>
            </a:pPr>
            <a:r>
              <a:rPr lang="en-GB" sz="1400" b="1"/>
              <a:t>Model Accuracy and Bias</a:t>
            </a:r>
          </a:p>
          <a:p>
            <a:pPr marL="0" lvl="1" indent="0">
              <a:buNone/>
            </a:pPr>
            <a:r>
              <a:rPr lang="en-GB" sz="1400"/>
              <a:t>Ensuring model accuracy and mitigating data biases are critical for reliable AI deployment.</a:t>
            </a:r>
          </a:p>
          <a:p>
            <a:pPr marL="0" indent="0">
              <a:spcBef>
                <a:spcPts val="2500"/>
              </a:spcBef>
              <a:buNone/>
            </a:pPr>
            <a:r>
              <a:rPr lang="en-GB" sz="1400" b="1"/>
              <a:t>Workforce Adaptation</a:t>
            </a:r>
          </a:p>
          <a:p>
            <a:pPr marL="0" lvl="1" indent="0">
              <a:buNone/>
            </a:pPr>
            <a:r>
              <a:rPr lang="en-GB" sz="1400"/>
              <a:t>Adapting workforce skills and processes is essential to effectively work alongside AI technologies.</a:t>
            </a:r>
          </a:p>
          <a:p>
            <a:pPr marL="0" indent="0">
              <a:spcBef>
                <a:spcPts val="2500"/>
              </a:spcBef>
              <a:buNone/>
            </a:pPr>
            <a:r>
              <a:rPr lang="en-GB" sz="1400" b="1"/>
              <a:t>Continuous Monitoring</a:t>
            </a:r>
          </a:p>
          <a:p>
            <a:pPr marL="0" lvl="1" indent="0">
              <a:buNone/>
            </a:pPr>
            <a:r>
              <a:rPr lang="en-GB" sz="1400"/>
              <a:t>Ongoing monitoring ensures AI systems maintain performance and adapt to changing conditions.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42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B982F-8E91-DD06-7D1D-CE92E80E86FF}"/>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Agenda Highlights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E7D998B-93CF-761D-840E-F158B6376D28}"/>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Foundations of Data Pipelines</a:t>
            </a:r>
          </a:p>
          <a:p>
            <a:r>
              <a:rPr lang="en-US"/>
              <a:t>Role of AI Agents in Data Pipelines</a:t>
            </a:r>
          </a:p>
          <a:p>
            <a:r>
              <a:rPr lang="en-US"/>
              <a:t>AI-Driven Automation Across the Pipeline</a:t>
            </a:r>
          </a:p>
          <a:p>
            <a:r>
              <a:rPr lang="en-US"/>
              <a:t>Case Studies and Real-World Applications</a:t>
            </a:r>
          </a:p>
          <a:p>
            <a:r>
              <a:rPr lang="en-US"/>
              <a:t>Future Trends and Ethical Considerations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urth industrial revolution technology concept">
            <a:extLst>
              <a:ext uri="{FF2B5EF4-FFF2-40B4-BE49-F238E27FC236}">
                <a16:creationId xmlns:a16="http://schemas.microsoft.com/office/drawing/2014/main" id="{8DD4473C-767B-45D7-BACA-B4EE4F93C893}"/>
              </a:ext>
            </a:extLst>
          </p:cNvPr>
          <p:cNvPicPr>
            <a:picLocks noGrp="1" noChangeAspect="1"/>
          </p:cNvPicPr>
          <p:nvPr>
            <p:ph sz="half" idx="1"/>
          </p:nvPr>
        </p:nvPicPr>
        <p:blipFill>
          <a:blip r:embed="rId3"/>
          <a:srcRect l="33063" r="33500"/>
          <a:stretch>
            <a:fillRect/>
          </a:stretch>
        </p:blipFill>
        <p:spPr>
          <a:xfrm>
            <a:off x="8115300" y="10"/>
            <a:ext cx="4076700" cy="6857990"/>
          </a:xfrm>
          <a:prstGeom prst="rect">
            <a:avLst/>
          </a:prstGeom>
        </p:spPr>
      </p:pic>
    </p:spTree>
    <p:extLst>
      <p:ext uri="{BB962C8B-B14F-4D97-AF65-F5344CB8AC3E}">
        <p14:creationId xmlns:p14="http://schemas.microsoft.com/office/powerpoint/2010/main" val="734829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20DD625A-F3DE-3FDC-FFA2-E06380490970}"/>
              </a:ext>
            </a:extLst>
          </p:cNvPr>
          <p:cNvSpPr>
            <a:spLocks noGrp="1"/>
          </p:cNvSpPr>
          <p:nvPr>
            <p:ph type="ctrTitle"/>
          </p:nvPr>
        </p:nvSpPr>
        <p:spPr>
          <a:xfrm>
            <a:off x="695324" y="1145308"/>
            <a:ext cx="7600263" cy="4860947"/>
          </a:xfrm>
        </p:spPr>
        <p:txBody>
          <a:bodyPr anchor="b">
            <a:normAutofit/>
          </a:bodyPr>
          <a:lstStyle/>
          <a:p>
            <a:r>
              <a:rPr lang="en-GB" sz="7600"/>
              <a:t>Future Trends and Ethical Considerations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935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C86A5-A06E-C6E3-1111-4DB99BFA5C0E}"/>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3700"/>
              <a:t>Emerging Technologies in AI-Powered Data Pipelines</a:t>
            </a:r>
          </a:p>
        </p:txBody>
      </p:sp>
      <p:pic>
        <p:nvPicPr>
          <p:cNvPr id="5" name="Content Placeholder 4" descr="Digital Abstract Background, A.I. Artificial intelligence Abstract Background">
            <a:extLst>
              <a:ext uri="{FF2B5EF4-FFF2-40B4-BE49-F238E27FC236}">
                <a16:creationId xmlns:a16="http://schemas.microsoft.com/office/drawing/2014/main" id="{D1BC888E-AA76-430E-8A28-95E84381C257}"/>
              </a:ext>
            </a:extLst>
          </p:cNvPr>
          <p:cNvPicPr>
            <a:picLocks noGrp="1" noChangeAspect="1"/>
          </p:cNvPicPr>
          <p:nvPr>
            <p:ph sz="half" idx="1"/>
          </p:nvPr>
        </p:nvPicPr>
        <p:blipFill>
          <a:blip r:embed="rId3"/>
          <a:srcRect l="25073" r="4051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FB1785D-D9C0-D2C4-97D4-75BD11E7C82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a:t>Explainable AI</a:t>
            </a:r>
          </a:p>
          <a:p>
            <a:pPr marL="0" lvl="1" indent="0">
              <a:buNone/>
            </a:pPr>
            <a:r>
              <a:rPr lang="en-GB" sz="1400"/>
              <a:t>Explainable AI improves transparency and understanding of AI decisions within data pipelines.</a:t>
            </a:r>
          </a:p>
          <a:p>
            <a:pPr marL="0" indent="0">
              <a:spcBef>
                <a:spcPts val="2500"/>
              </a:spcBef>
              <a:buNone/>
            </a:pPr>
            <a:r>
              <a:rPr lang="en-GB" sz="1400" b="1"/>
              <a:t>Edge Computing</a:t>
            </a:r>
          </a:p>
          <a:p>
            <a:pPr marL="0" lvl="1" indent="0">
              <a:buNone/>
            </a:pPr>
            <a:r>
              <a:rPr lang="en-GB" sz="1400"/>
              <a:t>Edge computing enables faster data processing by performing computations near data sources.</a:t>
            </a:r>
          </a:p>
          <a:p>
            <a:pPr marL="0" indent="0">
              <a:spcBef>
                <a:spcPts val="2500"/>
              </a:spcBef>
              <a:buNone/>
            </a:pPr>
            <a:r>
              <a:rPr lang="en-GB" sz="1400" b="1"/>
              <a:t>Reinforcement Learning</a:t>
            </a:r>
          </a:p>
          <a:p>
            <a:pPr marL="0" lvl="1" indent="0">
              <a:buNone/>
            </a:pPr>
            <a:r>
              <a:rPr lang="en-GB" sz="1400"/>
              <a:t>Advanced reinforcement learning enhances automation and adaptability in data pipelines.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315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33144-7835-D2F3-54CA-F067D273E877}"/>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Addressing Bias, Privacy, and Transparency</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A3DD047-9B0B-00EF-99DC-89287B0541B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GB" sz="1400" b="1"/>
              <a:t>Bias Identification and Mitigation</a:t>
            </a:r>
          </a:p>
          <a:p>
            <a:pPr marL="0" lvl="1" indent="0">
              <a:buNone/>
            </a:pPr>
            <a:r>
              <a:rPr lang="en-GB" sz="1400"/>
              <a:t>Identifying and reducing biases in AI models is essential for fair and ethical technology deployment.</a:t>
            </a:r>
          </a:p>
          <a:p>
            <a:pPr marL="0" indent="0">
              <a:spcBef>
                <a:spcPts val="2500"/>
              </a:spcBef>
              <a:buNone/>
            </a:pPr>
            <a:r>
              <a:rPr lang="en-GB" sz="1400" b="1"/>
              <a:t>Ensuring Data Privacy</a:t>
            </a:r>
          </a:p>
          <a:p>
            <a:pPr marL="0" lvl="1" indent="0">
              <a:buNone/>
            </a:pPr>
            <a:r>
              <a:rPr lang="en-GB" sz="1400"/>
              <a:t>Protecting user data and complying with privacy regulations is crucial for ethical AI implementation.</a:t>
            </a:r>
          </a:p>
          <a:p>
            <a:pPr marL="0" indent="0">
              <a:spcBef>
                <a:spcPts val="2500"/>
              </a:spcBef>
              <a:buNone/>
            </a:pPr>
            <a:r>
              <a:rPr lang="en-GB" sz="1400" b="1"/>
              <a:t>Transparency in AI Decisions</a:t>
            </a:r>
          </a:p>
          <a:p>
            <a:pPr marL="0" lvl="1" indent="0">
              <a:buNone/>
            </a:pPr>
            <a:r>
              <a:rPr lang="en-GB" sz="1400"/>
              <a:t>Maintaining clear and explainable AI decision-making processes builds trust and accountability.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Internet of Things Concept">
            <a:extLst>
              <a:ext uri="{FF2B5EF4-FFF2-40B4-BE49-F238E27FC236}">
                <a16:creationId xmlns:a16="http://schemas.microsoft.com/office/drawing/2014/main" id="{AF0CEF9F-2171-4900-AA42-2EEBF440A884}"/>
              </a:ext>
            </a:extLst>
          </p:cNvPr>
          <p:cNvPicPr>
            <a:picLocks noGrp="1" noChangeAspect="1"/>
          </p:cNvPicPr>
          <p:nvPr>
            <p:ph sz="half" idx="1"/>
          </p:nvPr>
        </p:nvPicPr>
        <p:blipFill>
          <a:blip r:embed="rId3"/>
          <a:srcRect l="25923" r="34398"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408709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3888D-4B6C-89C5-6E98-7EE048CBF2EA}"/>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The Evolving Role of Human Oversight</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F9DC22E-6F59-92D4-76E4-DE59F566E43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GB" sz="1400" b="1"/>
              <a:t>Importance of Human Expertise</a:t>
            </a:r>
          </a:p>
          <a:p>
            <a:pPr marL="0" lvl="1" indent="0">
              <a:buNone/>
            </a:pPr>
            <a:r>
              <a:rPr lang="en-GB" sz="1400"/>
              <a:t>Human expertise is essential to oversee AI systems and ensure they function responsibly and effectively.</a:t>
            </a:r>
          </a:p>
          <a:p>
            <a:pPr marL="0" indent="0">
              <a:spcBef>
                <a:spcPts val="2500"/>
              </a:spcBef>
              <a:buNone/>
            </a:pPr>
            <a:r>
              <a:rPr lang="en-GB" sz="1400" b="1"/>
              <a:t>Validation of AI Outputs</a:t>
            </a:r>
          </a:p>
          <a:p>
            <a:pPr marL="0" lvl="1" indent="0">
              <a:buNone/>
            </a:pPr>
            <a:r>
              <a:rPr lang="en-GB" sz="1400"/>
              <a:t>Humans validate AI outputs to maintain accuracy and reliability in data-driven decisions.</a:t>
            </a:r>
          </a:p>
          <a:p>
            <a:pPr marL="0" indent="0">
              <a:spcBef>
                <a:spcPts val="2500"/>
              </a:spcBef>
              <a:buNone/>
            </a:pPr>
            <a:r>
              <a:rPr lang="en-GB" sz="1400" b="1"/>
              <a:t>Strategic Decision Making</a:t>
            </a:r>
          </a:p>
          <a:p>
            <a:pPr marL="0" lvl="1" indent="0">
              <a:buNone/>
            </a:pPr>
            <a:r>
              <a:rPr lang="en-GB" sz="1400"/>
              <a:t>Human judgment is crucial for making strategic decisions for responsible data pipeline management.</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hot of a young businessman using a cgi digital interface- ALL screen content on this image is created from scratch by Yuri Arcurs'  team of professionals for this particular photo shoot - this is an alternative version of iStock file 44833098">
            <a:extLst>
              <a:ext uri="{FF2B5EF4-FFF2-40B4-BE49-F238E27FC236}">
                <a16:creationId xmlns:a16="http://schemas.microsoft.com/office/drawing/2014/main" id="{218313CD-6942-4FAA-B629-6A36D02CB6D0}"/>
              </a:ext>
            </a:extLst>
          </p:cNvPr>
          <p:cNvPicPr>
            <a:picLocks noGrp="1" noChangeAspect="1"/>
          </p:cNvPicPr>
          <p:nvPr>
            <p:ph sz="half" idx="1"/>
          </p:nvPr>
        </p:nvPicPr>
        <p:blipFill>
          <a:blip r:embed="rId3"/>
          <a:srcRect l="4781" r="24662"/>
          <a:stretch>
            <a:fillRect/>
          </a:stretch>
        </p:blipFill>
        <p:spPr>
          <a:xfrm>
            <a:off x="8115300" y="10"/>
            <a:ext cx="4076700" cy="6857990"/>
          </a:xfrm>
          <a:prstGeom prst="rect">
            <a:avLst/>
          </a:prstGeom>
        </p:spPr>
      </p:pic>
    </p:spTree>
    <p:extLst>
      <p:ext uri="{BB962C8B-B14F-4D97-AF65-F5344CB8AC3E}">
        <p14:creationId xmlns:p14="http://schemas.microsoft.com/office/powerpoint/2010/main" val="2214379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90BA8F52-C0A9-C7E9-BE05-3DE11A75D979}"/>
              </a:ext>
            </a:extLst>
          </p:cNvPr>
          <p:cNvSpPr>
            <a:spLocks noGrp="1"/>
          </p:cNvSpPr>
          <p:nvPr>
            <p:ph type="title"/>
          </p:nvPr>
        </p:nvSpPr>
        <p:spPr>
          <a:xfrm>
            <a:off x="700636" y="1280538"/>
            <a:ext cx="7995130" cy="1408176"/>
          </a:xfrm>
        </p:spPr>
        <p:txBody>
          <a:bodyPr anchor="b">
            <a:normAutofit/>
          </a:bodyPr>
          <a:lstStyle/>
          <a:p>
            <a:r>
              <a:rPr lang="en-GB" sz="6000"/>
              <a:t>Conclusion</a:t>
            </a:r>
          </a:p>
        </p:txBody>
      </p:sp>
      <p:graphicFrame>
        <p:nvGraphicFramePr>
          <p:cNvPr id="11" name="Content Placeholder 2">
            <a:extLst>
              <a:ext uri="{FF2B5EF4-FFF2-40B4-BE49-F238E27FC236}">
                <a16:creationId xmlns:a16="http://schemas.microsoft.com/office/drawing/2014/main" id="{8FEC3AEC-1ED7-25FB-8801-1456B72FEA6C}"/>
              </a:ext>
            </a:extLst>
          </p:cNvPr>
          <p:cNvGraphicFramePr>
            <a:graphicFrameLocks noGrp="1"/>
          </p:cNvGraphicFramePr>
          <p:nvPr>
            <p:ph idx="1"/>
            <p:extLst>
              <p:ext uri="{D42A27DB-BD31-4B8C-83A1-F6EECF244321}">
                <p14:modId xmlns:p14="http://schemas.microsoft.com/office/powerpoint/2010/main" val="217309346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3947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EDADC6C8-A714-A908-D835-19525F2656A7}"/>
              </a:ext>
            </a:extLst>
          </p:cNvPr>
          <p:cNvSpPr>
            <a:spLocks noGrp="1"/>
          </p:cNvSpPr>
          <p:nvPr>
            <p:ph type="ctrTitle"/>
          </p:nvPr>
        </p:nvSpPr>
        <p:spPr>
          <a:xfrm>
            <a:off x="695324" y="1145308"/>
            <a:ext cx="7600263" cy="4860947"/>
          </a:xfrm>
        </p:spPr>
        <p:txBody>
          <a:bodyPr anchor="b">
            <a:normAutofit/>
          </a:bodyPr>
          <a:lstStyle/>
          <a:p>
            <a:r>
              <a:rPr lang="en-GB" sz="7600"/>
              <a:t>Foundations of Data Pipelines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257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1D5EF9-0CD1-B5F1-5061-440B9B0425C4}"/>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Definition and Key Components of a Data Pipeline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88545C9D-652C-4C1C-B976-695D61602380}"/>
              </a:ext>
            </a:extLst>
          </p:cNvPr>
          <p:cNvPicPr>
            <a:picLocks noGrp="1" noChangeAspect="1"/>
          </p:cNvPicPr>
          <p:nvPr>
            <p:ph sz="half" idx="1"/>
          </p:nvPr>
        </p:nvPicPr>
        <p:blipFill>
          <a:blip r:embed="rId3"/>
          <a:srcRect l="8275" r="3201"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A9D199FC-AA99-56EF-2829-4B9DCB541A0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GB" sz="1400" b="1"/>
              <a:t>Data Pipeline Definition</a:t>
            </a:r>
          </a:p>
          <a:p>
            <a:pPr marL="0" lvl="1" indent="0">
              <a:buNone/>
            </a:pPr>
            <a:r>
              <a:rPr lang="en-GB" sz="1400"/>
              <a:t>A data pipeline moves data sequentially from source to destination through structured processes.</a:t>
            </a:r>
          </a:p>
          <a:p>
            <a:pPr marL="0" indent="0">
              <a:spcBef>
                <a:spcPts val="2500"/>
              </a:spcBef>
              <a:buNone/>
            </a:pPr>
            <a:r>
              <a:rPr lang="en-GB" sz="1400" b="1"/>
              <a:t>Data Ingestion</a:t>
            </a:r>
          </a:p>
          <a:p>
            <a:pPr marL="0" lvl="1" indent="0">
              <a:buNone/>
            </a:pPr>
            <a:r>
              <a:rPr lang="en-GB" sz="1400"/>
              <a:t>The data ingestion layer collects and imports raw data into the pipeline for further processing.</a:t>
            </a:r>
          </a:p>
          <a:p>
            <a:pPr marL="0" indent="0">
              <a:spcBef>
                <a:spcPts val="2500"/>
              </a:spcBef>
              <a:buNone/>
            </a:pPr>
            <a:r>
              <a:rPr lang="en-GB" sz="1400" b="1"/>
              <a:t>Data Processing</a:t>
            </a:r>
          </a:p>
          <a:p>
            <a:pPr marL="0" lvl="1" indent="0">
              <a:buNone/>
            </a:pPr>
            <a:r>
              <a:rPr lang="en-GB" sz="1400"/>
              <a:t>Processing transforms and cleans data to prepare it for storage and analysis.</a:t>
            </a:r>
          </a:p>
          <a:p>
            <a:pPr marL="0" indent="0">
              <a:spcBef>
                <a:spcPts val="2500"/>
              </a:spcBef>
              <a:buNone/>
            </a:pPr>
            <a:r>
              <a:rPr lang="en-GB" sz="1400" b="1"/>
              <a:t>Storage and Analysis</a:t>
            </a:r>
          </a:p>
          <a:p>
            <a:pPr marL="0" lvl="1" indent="0">
              <a:buNone/>
            </a:pPr>
            <a:r>
              <a:rPr lang="en-GB" sz="1400"/>
              <a:t>Data is stored efficiently and analyzed to extract meaningful insights.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487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FADC5-1DDA-1BA6-B9EC-F5C1C41E4410}"/>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Stages of a Typical Data Pipeline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04715E4-2984-F8E0-5296-6A09B0E967C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GB" sz="1400" b="1"/>
              <a:t>Data Collection and Ingestion</a:t>
            </a:r>
          </a:p>
          <a:p>
            <a:pPr marL="0" lvl="1" indent="0">
              <a:buNone/>
            </a:pPr>
            <a:r>
              <a:rPr lang="en-GB" sz="1400"/>
              <a:t>Data collection gathers raw data, while ingestion transfers it into processing systems efficiently.</a:t>
            </a:r>
          </a:p>
          <a:p>
            <a:pPr marL="0" indent="0">
              <a:spcBef>
                <a:spcPts val="2500"/>
              </a:spcBef>
              <a:buNone/>
            </a:pPr>
            <a:r>
              <a:rPr lang="en-GB" sz="1400" b="1"/>
              <a:t>Data Cleaning and Transformation</a:t>
            </a:r>
          </a:p>
          <a:p>
            <a:pPr marL="0" lvl="1" indent="0">
              <a:buNone/>
            </a:pPr>
            <a:r>
              <a:rPr lang="en-GB" sz="1400"/>
              <a:t>Cleaning removes errors and inconsistencies; transformation reshapes data for meaningful analysis.</a:t>
            </a:r>
          </a:p>
          <a:p>
            <a:pPr marL="0" indent="0">
              <a:spcBef>
                <a:spcPts val="2500"/>
              </a:spcBef>
              <a:buNone/>
            </a:pPr>
            <a:r>
              <a:rPr lang="en-GB" sz="1400" b="1"/>
              <a:t>Storage and Analysis</a:t>
            </a:r>
          </a:p>
          <a:p>
            <a:pPr marL="0" lvl="1" indent="0">
              <a:buNone/>
            </a:pPr>
            <a:r>
              <a:rPr lang="en-GB" sz="1400"/>
              <a:t>Processed data is stored securely and analyzed or visualized to support business decisions.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bstract background with a abstract digital graph">
            <a:extLst>
              <a:ext uri="{FF2B5EF4-FFF2-40B4-BE49-F238E27FC236}">
                <a16:creationId xmlns:a16="http://schemas.microsoft.com/office/drawing/2014/main" id="{275D139C-F900-4693-B41A-9D132BE1FCFB}"/>
              </a:ext>
            </a:extLst>
          </p:cNvPr>
          <p:cNvPicPr>
            <a:picLocks noGrp="1" noChangeAspect="1"/>
          </p:cNvPicPr>
          <p:nvPr>
            <p:ph sz="half" idx="1"/>
          </p:nvPr>
        </p:nvPicPr>
        <p:blipFill>
          <a:blip r:embed="rId3"/>
          <a:srcRect l="40873" r="25690"/>
          <a:stretch>
            <a:fillRect/>
          </a:stretch>
        </p:blipFill>
        <p:spPr>
          <a:xfrm>
            <a:off x="8115300" y="10"/>
            <a:ext cx="4076700" cy="6857990"/>
          </a:xfrm>
          <a:prstGeom prst="rect">
            <a:avLst/>
          </a:prstGeom>
        </p:spPr>
      </p:pic>
    </p:spTree>
    <p:extLst>
      <p:ext uri="{BB962C8B-B14F-4D97-AF65-F5344CB8AC3E}">
        <p14:creationId xmlns:p14="http://schemas.microsoft.com/office/powerpoint/2010/main" val="378109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4A43D-637C-EA67-1ACF-A6DB517D017D}"/>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100"/>
              <a:t>Traditional Challenges in Data Pipeline Management</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bstract programm binary code  and colored array cube Database">
            <a:extLst>
              <a:ext uri="{FF2B5EF4-FFF2-40B4-BE49-F238E27FC236}">
                <a16:creationId xmlns:a16="http://schemas.microsoft.com/office/drawing/2014/main" id="{BA28E7B9-9E9B-4111-8AB0-795E32AE86CC}"/>
              </a:ext>
            </a:extLst>
          </p:cNvPr>
          <p:cNvPicPr>
            <a:picLocks noGrp="1" noChangeAspect="1"/>
          </p:cNvPicPr>
          <p:nvPr>
            <p:ph sz="half" idx="1"/>
          </p:nvPr>
        </p:nvPicPr>
        <p:blipFill>
          <a:blip r:embed="rId3"/>
          <a:srcRect l="19104" r="4" b="4"/>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C30C653C-631E-4D42-F020-17BE3067B87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GB" sz="1400" b="1"/>
              <a:t>Data Silos</a:t>
            </a:r>
          </a:p>
          <a:p>
            <a:pPr marL="0" lvl="1" indent="0">
              <a:buNone/>
            </a:pPr>
            <a:r>
              <a:rPr lang="en-GB" sz="1400"/>
              <a:t>Data silos restrict data sharing across departments, limiting comprehensive analytics and insights.</a:t>
            </a:r>
          </a:p>
          <a:p>
            <a:pPr marL="0" indent="0">
              <a:spcBef>
                <a:spcPts val="2500"/>
              </a:spcBef>
              <a:buNone/>
            </a:pPr>
            <a:r>
              <a:rPr lang="en-GB" sz="1400" b="1"/>
              <a:t>Scalability Issues</a:t>
            </a:r>
          </a:p>
          <a:p>
            <a:pPr marL="0" lvl="1" indent="0">
              <a:buNone/>
            </a:pPr>
            <a:r>
              <a:rPr lang="en-GB" sz="1400"/>
              <a:t>Pipeline scalability issues reduce the ability to handle growing data volumes efficiently.</a:t>
            </a:r>
          </a:p>
          <a:p>
            <a:pPr marL="0" indent="0">
              <a:spcBef>
                <a:spcPts val="2500"/>
              </a:spcBef>
              <a:buNone/>
            </a:pPr>
            <a:r>
              <a:rPr lang="en-GB" sz="1400" b="1"/>
              <a:t>Latency and Delays</a:t>
            </a:r>
          </a:p>
          <a:p>
            <a:pPr marL="0" lvl="1" indent="0">
              <a:buNone/>
            </a:pPr>
            <a:r>
              <a:rPr lang="en-GB" sz="1400"/>
              <a:t>High latency in data processing impacts timely delivery of critical business insights.</a:t>
            </a:r>
          </a:p>
          <a:p>
            <a:pPr marL="0" indent="0">
              <a:spcBef>
                <a:spcPts val="2500"/>
              </a:spcBef>
              <a:buNone/>
            </a:pPr>
            <a:r>
              <a:rPr lang="en-GB" sz="1400" b="1"/>
              <a:t>Manual Intervention and Errors</a:t>
            </a:r>
          </a:p>
          <a:p>
            <a:pPr marL="0" lvl="1" indent="0">
              <a:buNone/>
            </a:pPr>
            <a:r>
              <a:rPr lang="en-GB" sz="1400"/>
              <a:t>Manual steps increase error risks and reduce pipeline reliability and automation benefits.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902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9A46E7AB-B965-6B40-18D5-D512337EF849}"/>
              </a:ext>
            </a:extLst>
          </p:cNvPr>
          <p:cNvSpPr>
            <a:spLocks noGrp="1"/>
          </p:cNvSpPr>
          <p:nvPr>
            <p:ph type="ctrTitle"/>
          </p:nvPr>
        </p:nvSpPr>
        <p:spPr>
          <a:xfrm>
            <a:off x="695324" y="1145308"/>
            <a:ext cx="7600263" cy="4860947"/>
          </a:xfrm>
        </p:spPr>
        <p:txBody>
          <a:bodyPr anchor="b">
            <a:normAutofit/>
          </a:bodyPr>
          <a:lstStyle/>
          <a:p>
            <a:r>
              <a:rPr lang="en-GB" sz="7600"/>
              <a:t>Role of AI Agents in Data Pipelines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633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6F678-4BA1-07A1-2CBF-5B9416F6A17B}"/>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What Are AI Agents and How Do They Function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Woman showing Earth and network hologram by using the user interface technology.">
            <a:extLst>
              <a:ext uri="{FF2B5EF4-FFF2-40B4-BE49-F238E27FC236}">
                <a16:creationId xmlns:a16="http://schemas.microsoft.com/office/drawing/2014/main" id="{001B5A80-AA30-4340-9330-ECC84D386228}"/>
              </a:ext>
            </a:extLst>
          </p:cNvPr>
          <p:cNvPicPr>
            <a:picLocks noGrp="1" noChangeAspect="1"/>
          </p:cNvPicPr>
          <p:nvPr>
            <p:ph sz="half" idx="1"/>
          </p:nvPr>
        </p:nvPicPr>
        <p:blipFill>
          <a:blip r:embed="rId3"/>
          <a:srcRect l="18372" r="7032"/>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C74B4069-42A4-5DAE-A57A-0800EFF6693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GB" sz="1400" b="1"/>
              <a:t>Autonomous Programs</a:t>
            </a:r>
          </a:p>
          <a:p>
            <a:pPr marL="0" lvl="1" indent="0">
              <a:buNone/>
            </a:pPr>
            <a:r>
              <a:rPr lang="en-GB" sz="1400"/>
              <a:t>AI agents operate independently to perform tasks without continuous human control or supervision.</a:t>
            </a:r>
          </a:p>
          <a:p>
            <a:pPr marL="0" indent="0">
              <a:spcBef>
                <a:spcPts val="2500"/>
              </a:spcBef>
              <a:buNone/>
            </a:pPr>
            <a:r>
              <a:rPr lang="en-GB" sz="1400" b="1"/>
              <a:t>Data Processing</a:t>
            </a:r>
          </a:p>
          <a:p>
            <a:pPr marL="0" lvl="1" indent="0">
              <a:buNone/>
            </a:pPr>
            <a:r>
              <a:rPr lang="en-GB" sz="1400"/>
              <a:t>These agents analyze and interpret large datasets efficiently to extract meaningful information.</a:t>
            </a:r>
          </a:p>
          <a:p>
            <a:pPr marL="0" indent="0">
              <a:spcBef>
                <a:spcPts val="2500"/>
              </a:spcBef>
              <a:buNone/>
            </a:pPr>
            <a:r>
              <a:rPr lang="en-GB" sz="1400" b="1"/>
              <a:t>Anomaly Detection</a:t>
            </a:r>
          </a:p>
          <a:p>
            <a:pPr marL="0" lvl="1" indent="0">
              <a:buNone/>
            </a:pPr>
            <a:r>
              <a:rPr lang="en-GB" sz="1400"/>
              <a:t>AI agents identify unusual patterns or irregularities in data to alert for potential issues.</a:t>
            </a:r>
          </a:p>
          <a:p>
            <a:pPr marL="0" indent="0">
              <a:spcBef>
                <a:spcPts val="2500"/>
              </a:spcBef>
              <a:buNone/>
            </a:pPr>
            <a:r>
              <a:rPr lang="en-GB" sz="1400" b="1"/>
              <a:t>Decision-Making</a:t>
            </a:r>
          </a:p>
          <a:p>
            <a:pPr marL="0" lvl="1" indent="0">
              <a:buNone/>
            </a:pPr>
            <a:r>
              <a:rPr lang="en-GB" sz="1400"/>
              <a:t>AI agents make informed decisions based on data analysis to perform tasks effectively.</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37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2E43C-A325-66CD-476C-173AA12D13D0}"/>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400"/>
              <a:t>Types of AI Agents Used in Data Workflows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I Artificial intelligence abstract neural network future technology internet of things big data">
            <a:extLst>
              <a:ext uri="{FF2B5EF4-FFF2-40B4-BE49-F238E27FC236}">
                <a16:creationId xmlns:a16="http://schemas.microsoft.com/office/drawing/2014/main" id="{0E9DC00A-DBDC-49B1-9C77-A0BCFEB1717F}"/>
              </a:ext>
            </a:extLst>
          </p:cNvPr>
          <p:cNvPicPr>
            <a:picLocks noGrp="1" noChangeAspect="1"/>
          </p:cNvPicPr>
          <p:nvPr>
            <p:ph sz="half" idx="1"/>
          </p:nvPr>
        </p:nvPicPr>
        <p:blipFill>
          <a:blip r:embed="rId3"/>
          <a:srcRect r="538"/>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F2008121-1F42-B6DF-021A-DDC50EC242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GB" sz="1400" b="1"/>
              <a:t>Rule-Based Systems</a:t>
            </a:r>
          </a:p>
          <a:p>
            <a:pPr marL="0" lvl="1" indent="0">
              <a:buNone/>
            </a:pPr>
            <a:r>
              <a:rPr lang="en-GB" sz="1400"/>
              <a:t>Rule-based systems operate on predefined logic to automate decision-making in data workflows efficiently.</a:t>
            </a:r>
          </a:p>
          <a:p>
            <a:pPr marL="0" indent="0">
              <a:spcBef>
                <a:spcPts val="2500"/>
              </a:spcBef>
              <a:buNone/>
            </a:pPr>
            <a:r>
              <a:rPr lang="en-GB" sz="1400" b="1"/>
              <a:t>Machine Learning Models</a:t>
            </a:r>
          </a:p>
          <a:p>
            <a:pPr marL="0" lvl="1" indent="0">
              <a:buNone/>
            </a:pPr>
            <a:r>
              <a:rPr lang="en-GB" sz="1400"/>
              <a:t>Machine learning models learn from data patterns to improve predictions and automate complex tasks.</a:t>
            </a:r>
          </a:p>
          <a:p>
            <a:pPr marL="0" indent="0">
              <a:spcBef>
                <a:spcPts val="2500"/>
              </a:spcBef>
              <a:buNone/>
            </a:pPr>
            <a:r>
              <a:rPr lang="en-GB" sz="1400" b="1"/>
              <a:t>Reinforcement Learning Agents</a:t>
            </a:r>
          </a:p>
          <a:p>
            <a:pPr marL="0" lvl="1" indent="0">
              <a:buNone/>
            </a:pPr>
            <a:r>
              <a:rPr lang="en-GB" sz="1400"/>
              <a:t>Reinforcement learning agents optimize decisions through trial and error to maximize rewards in workflows.</a:t>
            </a:r>
          </a:p>
          <a:p>
            <a:pPr marL="0" indent="0">
              <a:spcBef>
                <a:spcPts val="2500"/>
              </a:spcBef>
              <a:buNone/>
            </a:pPr>
            <a:r>
              <a:rPr lang="en-GB" sz="1400" b="1"/>
              <a:t>Natural Language Processing Bots</a:t>
            </a:r>
          </a:p>
          <a:p>
            <a:pPr marL="0" lvl="1" indent="0">
              <a:buNone/>
            </a:pPr>
            <a:r>
              <a:rPr lang="en-GB" sz="1400"/>
              <a:t>NLP bots understand and generate human language to automate communication and data extraction.</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560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2117</Words>
  <Application>Microsoft Office PowerPoint</Application>
  <PresentationFormat>Widescreen</PresentationFormat>
  <Paragraphs>190</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Calisto MT</vt:lpstr>
      <vt:lpstr>Univers Condensed</vt:lpstr>
      <vt:lpstr>ChronicleVTI</vt:lpstr>
      <vt:lpstr>AI Agents in the Data Pipeline: Transforming Data Operations From Ingestion to Insight</vt:lpstr>
      <vt:lpstr>Agenda Highlights</vt:lpstr>
      <vt:lpstr>Foundations of Data Pipelines</vt:lpstr>
      <vt:lpstr>Definition and Key Components of a Data Pipeline</vt:lpstr>
      <vt:lpstr>Stages of a Typical Data Pipeline</vt:lpstr>
      <vt:lpstr>Traditional Challenges in Data Pipeline Management</vt:lpstr>
      <vt:lpstr>Role of AI Agents in Data Pipelines</vt:lpstr>
      <vt:lpstr>What Are AI Agents and How Do They Function</vt:lpstr>
      <vt:lpstr>Types of AI Agents Used in Data Workflows</vt:lpstr>
      <vt:lpstr>Benefits of Integrating AI Agents Into Pipelines</vt:lpstr>
      <vt:lpstr>AI-Driven Automation Across the Pipeline</vt:lpstr>
      <vt:lpstr>Automating Data Ingestion and Validation</vt:lpstr>
      <vt:lpstr>Automating Data Ingestion and Validation</vt:lpstr>
      <vt:lpstr>AI-Based Data Cleaning and Transformation</vt:lpstr>
      <vt:lpstr>AI in Monitoring, Error Detection, and Self-Healing</vt:lpstr>
      <vt:lpstr>Case Studies and Real-World Applications</vt:lpstr>
      <vt:lpstr>AI Agents in Large-Scale Enterprise Data Operations</vt:lpstr>
      <vt:lpstr>Success Stories in Anomaly Detection and Data Quality</vt:lpstr>
      <vt:lpstr>Challenges and Lessons Learned From Deployments</vt:lpstr>
      <vt:lpstr>Future Trends and Ethical Considerations</vt:lpstr>
      <vt:lpstr>Emerging Technologies in AI-Powered Data Pipelines</vt:lpstr>
      <vt:lpstr>Addressing Bias, Privacy, and Transparency</vt:lpstr>
      <vt:lpstr>The Evolving Role of Human Oversight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Craig West</dc:creator>
  <cp:lastModifiedBy>Craig West</cp:lastModifiedBy>
  <cp:revision>1</cp:revision>
  <dcterms:created xsi:type="dcterms:W3CDTF">2025-08-01T06:49:48Z</dcterms:created>
  <dcterms:modified xsi:type="dcterms:W3CDTF">2025-08-01T06:53:11Z</dcterms:modified>
</cp:coreProperties>
</file>